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9" r:id="rId6"/>
    <p:sldId id="260" r:id="rId7"/>
    <p:sldId id="270" r:id="rId8"/>
    <p:sldId id="271" r:id="rId9"/>
    <p:sldId id="272" r:id="rId10"/>
    <p:sldId id="273" r:id="rId11"/>
    <p:sldId id="274" r:id="rId12"/>
    <p:sldId id="275" r:id="rId13"/>
    <p:sldId id="276" r:id="rId14"/>
    <p:sldId id="277" r:id="rId15"/>
    <p:sldId id="278" r:id="rId16"/>
    <p:sldId id="279" r:id="rId17"/>
    <p:sldId id="267" r:id="rId18"/>
    <p:sldId id="261" r:id="rId19"/>
    <p:sldId id="263" r:id="rId20"/>
    <p:sldId id="285" r:id="rId21"/>
    <p:sldId id="280" r:id="rId22"/>
    <p:sldId id="264" r:id="rId23"/>
    <p:sldId id="265" r:id="rId24"/>
    <p:sldId id="281" r:id="rId25"/>
    <p:sldId id="282" r:id="rId26"/>
    <p:sldId id="283" r:id="rId27"/>
    <p:sldId id="284" r:id="rId28"/>
    <p:sldId id="26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0DBDCB4-1BE6-43DF-9185-D4AC80623A80}"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A77F94-18C1-475B-9264-A115E7AEEE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464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BDCB4-1BE6-43DF-9185-D4AC80623A80}"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A77F94-18C1-475B-9264-A115E7AEEE5A}" type="slidenum">
              <a:rPr lang="en-US" smtClean="0"/>
              <a:t>‹#›</a:t>
            </a:fld>
            <a:endParaRPr lang="en-US"/>
          </a:p>
        </p:txBody>
      </p:sp>
    </p:spTree>
    <p:extLst>
      <p:ext uri="{BB962C8B-B14F-4D97-AF65-F5344CB8AC3E}">
        <p14:creationId xmlns:p14="http://schemas.microsoft.com/office/powerpoint/2010/main" val="2112497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BDCB4-1BE6-43DF-9185-D4AC80623A80}"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A77F94-18C1-475B-9264-A115E7AEEE5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20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BDCB4-1BE6-43DF-9185-D4AC80623A80}"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A77F94-18C1-475B-9264-A115E7AEEE5A}" type="slidenum">
              <a:rPr lang="en-US" smtClean="0"/>
              <a:t>‹#›</a:t>
            </a:fld>
            <a:endParaRPr lang="en-US"/>
          </a:p>
        </p:txBody>
      </p:sp>
    </p:spTree>
    <p:extLst>
      <p:ext uri="{BB962C8B-B14F-4D97-AF65-F5344CB8AC3E}">
        <p14:creationId xmlns:p14="http://schemas.microsoft.com/office/powerpoint/2010/main" val="1642219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DBDCB4-1BE6-43DF-9185-D4AC80623A80}"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A77F94-18C1-475B-9264-A115E7AEEE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71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DBDCB4-1BE6-43DF-9185-D4AC80623A80}"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A77F94-18C1-475B-9264-A115E7AEEE5A}" type="slidenum">
              <a:rPr lang="en-US" smtClean="0"/>
              <a:t>‹#›</a:t>
            </a:fld>
            <a:endParaRPr lang="en-US"/>
          </a:p>
        </p:txBody>
      </p:sp>
    </p:spTree>
    <p:extLst>
      <p:ext uri="{BB962C8B-B14F-4D97-AF65-F5344CB8AC3E}">
        <p14:creationId xmlns:p14="http://schemas.microsoft.com/office/powerpoint/2010/main" val="3831254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DBDCB4-1BE6-43DF-9185-D4AC80623A80}" type="datetimeFigureOut">
              <a:rPr lang="en-US" smtClean="0"/>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A77F94-18C1-475B-9264-A115E7AEEE5A}" type="slidenum">
              <a:rPr lang="en-US" smtClean="0"/>
              <a:t>‹#›</a:t>
            </a:fld>
            <a:endParaRPr lang="en-US"/>
          </a:p>
        </p:txBody>
      </p:sp>
    </p:spTree>
    <p:extLst>
      <p:ext uri="{BB962C8B-B14F-4D97-AF65-F5344CB8AC3E}">
        <p14:creationId xmlns:p14="http://schemas.microsoft.com/office/powerpoint/2010/main" val="875082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DBDCB4-1BE6-43DF-9185-D4AC80623A80}" type="datetimeFigureOut">
              <a:rPr lang="en-US" smtClean="0"/>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A77F94-18C1-475B-9264-A115E7AEEE5A}" type="slidenum">
              <a:rPr lang="en-US" smtClean="0"/>
              <a:t>‹#›</a:t>
            </a:fld>
            <a:endParaRPr lang="en-US"/>
          </a:p>
        </p:txBody>
      </p:sp>
    </p:spTree>
    <p:extLst>
      <p:ext uri="{BB962C8B-B14F-4D97-AF65-F5344CB8AC3E}">
        <p14:creationId xmlns:p14="http://schemas.microsoft.com/office/powerpoint/2010/main" val="3160937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DBDCB4-1BE6-43DF-9185-D4AC80623A80}" type="datetimeFigureOut">
              <a:rPr lang="en-US" smtClean="0"/>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A77F94-18C1-475B-9264-A115E7AEEE5A}" type="slidenum">
              <a:rPr lang="en-US" smtClean="0"/>
              <a:t>‹#›</a:t>
            </a:fld>
            <a:endParaRPr lang="en-US"/>
          </a:p>
        </p:txBody>
      </p:sp>
    </p:spTree>
    <p:extLst>
      <p:ext uri="{BB962C8B-B14F-4D97-AF65-F5344CB8AC3E}">
        <p14:creationId xmlns:p14="http://schemas.microsoft.com/office/powerpoint/2010/main" val="2309462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DBDCB4-1BE6-43DF-9185-D4AC80623A80}"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A77F94-18C1-475B-9264-A115E7AEEE5A}" type="slidenum">
              <a:rPr lang="en-US" smtClean="0"/>
              <a:t>‹#›</a:t>
            </a:fld>
            <a:endParaRPr lang="en-US"/>
          </a:p>
        </p:txBody>
      </p:sp>
    </p:spTree>
    <p:extLst>
      <p:ext uri="{BB962C8B-B14F-4D97-AF65-F5344CB8AC3E}">
        <p14:creationId xmlns:p14="http://schemas.microsoft.com/office/powerpoint/2010/main" val="1861235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DBDCB4-1BE6-43DF-9185-D4AC80623A80}"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A77F94-18C1-475B-9264-A115E7AEEE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399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0DBDCB4-1BE6-43DF-9185-D4AC80623A80}" type="datetimeFigureOut">
              <a:rPr lang="en-US" smtClean="0"/>
              <a:t>2/9/2023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4A77F94-18C1-475B-9264-A115E7AEEE5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31969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ncbi.nlm.nih.gov/pmc/articles/PMC687186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7ED0-10DE-1D9E-58EB-208F147C0E10}"/>
              </a:ext>
            </a:extLst>
          </p:cNvPr>
          <p:cNvSpPr>
            <a:spLocks noGrp="1"/>
          </p:cNvSpPr>
          <p:nvPr>
            <p:ph type="ctrTitle"/>
          </p:nvPr>
        </p:nvSpPr>
        <p:spPr>
          <a:xfrm>
            <a:off x="-1107331" y="4887644"/>
            <a:ext cx="9440034" cy="1828801"/>
          </a:xfrm>
        </p:spPr>
        <p:txBody>
          <a:bodyPr/>
          <a:lstStyle/>
          <a:p>
            <a:r>
              <a:rPr lang="en-US" dirty="0"/>
              <a:t>Graduation Project Hardware </a:t>
            </a:r>
            <a:br>
              <a:rPr lang="en-US" dirty="0"/>
            </a:br>
            <a:r>
              <a:rPr lang="en-US" dirty="0"/>
              <a:t>Summery</a:t>
            </a:r>
          </a:p>
        </p:txBody>
      </p:sp>
    </p:spTree>
    <p:extLst>
      <p:ext uri="{BB962C8B-B14F-4D97-AF65-F5344CB8AC3E}">
        <p14:creationId xmlns:p14="http://schemas.microsoft.com/office/powerpoint/2010/main" val="230613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3A0A-6758-B369-6BA8-F9523850DA48}"/>
              </a:ext>
            </a:extLst>
          </p:cNvPr>
          <p:cNvSpPr>
            <a:spLocks noGrp="1"/>
          </p:cNvSpPr>
          <p:nvPr>
            <p:ph type="title"/>
          </p:nvPr>
        </p:nvSpPr>
        <p:spPr/>
        <p:txBody>
          <a:bodyPr/>
          <a:lstStyle/>
          <a:p>
            <a:r>
              <a:rPr lang="en-US" dirty="0"/>
              <a:t>1020 System</a:t>
            </a:r>
          </a:p>
        </p:txBody>
      </p:sp>
      <p:pic>
        <p:nvPicPr>
          <p:cNvPr id="5" name="Picture 4">
            <a:extLst>
              <a:ext uri="{FF2B5EF4-FFF2-40B4-BE49-F238E27FC236}">
                <a16:creationId xmlns:a16="http://schemas.microsoft.com/office/drawing/2014/main" id="{9B31C57A-63AD-D0B9-5CF9-6513AD4A096A}"/>
              </a:ext>
            </a:extLst>
          </p:cNvPr>
          <p:cNvPicPr>
            <a:picLocks noChangeAspect="1"/>
          </p:cNvPicPr>
          <p:nvPr/>
        </p:nvPicPr>
        <p:blipFill>
          <a:blip r:embed="rId2"/>
          <a:stretch>
            <a:fillRect/>
          </a:stretch>
        </p:blipFill>
        <p:spPr>
          <a:xfrm>
            <a:off x="1447800" y="1819475"/>
            <a:ext cx="8782050" cy="4764073"/>
          </a:xfrm>
          <a:prstGeom prst="rect">
            <a:avLst/>
          </a:prstGeom>
        </p:spPr>
      </p:pic>
    </p:spTree>
    <p:extLst>
      <p:ext uri="{BB962C8B-B14F-4D97-AF65-F5344CB8AC3E}">
        <p14:creationId xmlns:p14="http://schemas.microsoft.com/office/powerpoint/2010/main" val="2108316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36FE-B0FC-9B9A-A351-2F097E1C6ADD}"/>
              </a:ext>
            </a:extLst>
          </p:cNvPr>
          <p:cNvSpPr>
            <a:spLocks noGrp="1"/>
          </p:cNvSpPr>
          <p:nvPr>
            <p:ph type="title"/>
          </p:nvPr>
        </p:nvSpPr>
        <p:spPr/>
        <p:txBody>
          <a:bodyPr/>
          <a:lstStyle/>
          <a:p>
            <a:r>
              <a:rPr lang="en-US" dirty="0"/>
              <a:t>1020 System</a:t>
            </a:r>
          </a:p>
        </p:txBody>
      </p:sp>
      <p:pic>
        <p:nvPicPr>
          <p:cNvPr id="5" name="Picture 4">
            <a:extLst>
              <a:ext uri="{FF2B5EF4-FFF2-40B4-BE49-F238E27FC236}">
                <a16:creationId xmlns:a16="http://schemas.microsoft.com/office/drawing/2014/main" id="{38D82CA3-B0ED-0F4B-7F7A-6E08EAEB9C3D}"/>
              </a:ext>
            </a:extLst>
          </p:cNvPr>
          <p:cNvPicPr>
            <a:picLocks noChangeAspect="1"/>
          </p:cNvPicPr>
          <p:nvPr/>
        </p:nvPicPr>
        <p:blipFill>
          <a:blip r:embed="rId2"/>
          <a:stretch>
            <a:fillRect/>
          </a:stretch>
        </p:blipFill>
        <p:spPr>
          <a:xfrm>
            <a:off x="2752725" y="1842206"/>
            <a:ext cx="6091730" cy="4768156"/>
          </a:xfrm>
          <a:prstGeom prst="rect">
            <a:avLst/>
          </a:prstGeom>
        </p:spPr>
      </p:pic>
    </p:spTree>
    <p:extLst>
      <p:ext uri="{BB962C8B-B14F-4D97-AF65-F5344CB8AC3E}">
        <p14:creationId xmlns:p14="http://schemas.microsoft.com/office/powerpoint/2010/main" val="3095481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0515-A921-A3CA-E0D2-FDECEC8B262C}"/>
              </a:ext>
            </a:extLst>
          </p:cNvPr>
          <p:cNvSpPr>
            <a:spLocks noGrp="1"/>
          </p:cNvSpPr>
          <p:nvPr>
            <p:ph type="title"/>
          </p:nvPr>
        </p:nvSpPr>
        <p:spPr/>
        <p:txBody>
          <a:bodyPr/>
          <a:lstStyle/>
          <a:p>
            <a:r>
              <a:rPr lang="en-US" dirty="0"/>
              <a:t>1020 System</a:t>
            </a:r>
          </a:p>
        </p:txBody>
      </p:sp>
      <p:pic>
        <p:nvPicPr>
          <p:cNvPr id="7" name="Picture 6">
            <a:extLst>
              <a:ext uri="{FF2B5EF4-FFF2-40B4-BE49-F238E27FC236}">
                <a16:creationId xmlns:a16="http://schemas.microsoft.com/office/drawing/2014/main" id="{E41D2728-9592-3499-38E1-0798F0F4A70E}"/>
              </a:ext>
            </a:extLst>
          </p:cNvPr>
          <p:cNvPicPr>
            <a:picLocks noChangeAspect="1"/>
          </p:cNvPicPr>
          <p:nvPr/>
        </p:nvPicPr>
        <p:blipFill>
          <a:blip r:embed="rId2"/>
          <a:stretch>
            <a:fillRect/>
          </a:stretch>
        </p:blipFill>
        <p:spPr>
          <a:xfrm>
            <a:off x="2686048" y="1663079"/>
            <a:ext cx="6172201" cy="4938736"/>
          </a:xfrm>
          <a:prstGeom prst="rect">
            <a:avLst/>
          </a:prstGeom>
        </p:spPr>
      </p:pic>
    </p:spTree>
    <p:extLst>
      <p:ext uri="{BB962C8B-B14F-4D97-AF65-F5344CB8AC3E}">
        <p14:creationId xmlns:p14="http://schemas.microsoft.com/office/powerpoint/2010/main" val="4002017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E55F4-53B2-64E0-B628-4AEB9E98191B}"/>
              </a:ext>
            </a:extLst>
          </p:cNvPr>
          <p:cNvSpPr>
            <a:spLocks noGrp="1"/>
          </p:cNvSpPr>
          <p:nvPr>
            <p:ph type="title"/>
          </p:nvPr>
        </p:nvSpPr>
        <p:spPr/>
        <p:txBody>
          <a:bodyPr/>
          <a:lstStyle/>
          <a:p>
            <a:r>
              <a:rPr lang="en-US" dirty="0"/>
              <a:t>1020 System</a:t>
            </a:r>
          </a:p>
        </p:txBody>
      </p:sp>
      <p:pic>
        <p:nvPicPr>
          <p:cNvPr id="5" name="Picture 4">
            <a:extLst>
              <a:ext uri="{FF2B5EF4-FFF2-40B4-BE49-F238E27FC236}">
                <a16:creationId xmlns:a16="http://schemas.microsoft.com/office/drawing/2014/main" id="{E063A612-6FC4-D35B-A97C-4A9E06D1A1E3}"/>
              </a:ext>
            </a:extLst>
          </p:cNvPr>
          <p:cNvPicPr>
            <a:picLocks noChangeAspect="1"/>
          </p:cNvPicPr>
          <p:nvPr/>
        </p:nvPicPr>
        <p:blipFill>
          <a:blip r:embed="rId2"/>
          <a:stretch>
            <a:fillRect/>
          </a:stretch>
        </p:blipFill>
        <p:spPr>
          <a:xfrm>
            <a:off x="2671274" y="1608983"/>
            <a:ext cx="6615601" cy="5022457"/>
          </a:xfrm>
          <a:prstGeom prst="rect">
            <a:avLst/>
          </a:prstGeom>
        </p:spPr>
      </p:pic>
    </p:spTree>
    <p:extLst>
      <p:ext uri="{BB962C8B-B14F-4D97-AF65-F5344CB8AC3E}">
        <p14:creationId xmlns:p14="http://schemas.microsoft.com/office/powerpoint/2010/main" val="3720642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D75D-F9FE-D461-1A84-346E4A12251E}"/>
              </a:ext>
            </a:extLst>
          </p:cNvPr>
          <p:cNvSpPr>
            <a:spLocks noGrp="1"/>
          </p:cNvSpPr>
          <p:nvPr>
            <p:ph type="title"/>
          </p:nvPr>
        </p:nvSpPr>
        <p:spPr/>
        <p:txBody>
          <a:bodyPr/>
          <a:lstStyle/>
          <a:p>
            <a:r>
              <a:rPr lang="en-US" dirty="0"/>
              <a:t>1020 System</a:t>
            </a:r>
          </a:p>
        </p:txBody>
      </p:sp>
      <p:pic>
        <p:nvPicPr>
          <p:cNvPr id="7" name="Picture 6">
            <a:extLst>
              <a:ext uri="{FF2B5EF4-FFF2-40B4-BE49-F238E27FC236}">
                <a16:creationId xmlns:a16="http://schemas.microsoft.com/office/drawing/2014/main" id="{9AAF9634-68AE-A2DC-EC24-2F565D6EF3E9}"/>
              </a:ext>
            </a:extLst>
          </p:cNvPr>
          <p:cNvPicPr>
            <a:picLocks noChangeAspect="1"/>
          </p:cNvPicPr>
          <p:nvPr/>
        </p:nvPicPr>
        <p:blipFill>
          <a:blip r:embed="rId2"/>
          <a:stretch>
            <a:fillRect/>
          </a:stretch>
        </p:blipFill>
        <p:spPr>
          <a:xfrm>
            <a:off x="2694309" y="1657763"/>
            <a:ext cx="6379709" cy="4924012"/>
          </a:xfrm>
          <a:prstGeom prst="rect">
            <a:avLst/>
          </a:prstGeom>
        </p:spPr>
      </p:pic>
    </p:spTree>
    <p:extLst>
      <p:ext uri="{BB962C8B-B14F-4D97-AF65-F5344CB8AC3E}">
        <p14:creationId xmlns:p14="http://schemas.microsoft.com/office/powerpoint/2010/main" val="3636573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D75D-F9FE-D461-1A84-346E4A12251E}"/>
              </a:ext>
            </a:extLst>
          </p:cNvPr>
          <p:cNvSpPr>
            <a:spLocks noGrp="1"/>
          </p:cNvSpPr>
          <p:nvPr>
            <p:ph type="title"/>
          </p:nvPr>
        </p:nvSpPr>
        <p:spPr/>
        <p:txBody>
          <a:bodyPr/>
          <a:lstStyle/>
          <a:p>
            <a:r>
              <a:rPr lang="en-US" dirty="0"/>
              <a:t>1020 System</a:t>
            </a:r>
          </a:p>
        </p:txBody>
      </p:sp>
      <p:pic>
        <p:nvPicPr>
          <p:cNvPr id="5" name="Picture 4">
            <a:extLst>
              <a:ext uri="{FF2B5EF4-FFF2-40B4-BE49-F238E27FC236}">
                <a16:creationId xmlns:a16="http://schemas.microsoft.com/office/drawing/2014/main" id="{FBA33CDB-4678-BC7B-CBC6-9BDD06C4C765}"/>
              </a:ext>
            </a:extLst>
          </p:cNvPr>
          <p:cNvPicPr>
            <a:picLocks noChangeAspect="1"/>
          </p:cNvPicPr>
          <p:nvPr/>
        </p:nvPicPr>
        <p:blipFill>
          <a:blip r:embed="rId2"/>
          <a:stretch>
            <a:fillRect/>
          </a:stretch>
        </p:blipFill>
        <p:spPr>
          <a:xfrm>
            <a:off x="2696451" y="1706499"/>
            <a:ext cx="6799098" cy="4837169"/>
          </a:xfrm>
          <a:prstGeom prst="rect">
            <a:avLst/>
          </a:prstGeom>
        </p:spPr>
      </p:pic>
    </p:spTree>
    <p:extLst>
      <p:ext uri="{BB962C8B-B14F-4D97-AF65-F5344CB8AC3E}">
        <p14:creationId xmlns:p14="http://schemas.microsoft.com/office/powerpoint/2010/main" val="3101586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D75D-F9FE-D461-1A84-346E4A12251E}"/>
              </a:ext>
            </a:extLst>
          </p:cNvPr>
          <p:cNvSpPr>
            <a:spLocks noGrp="1"/>
          </p:cNvSpPr>
          <p:nvPr>
            <p:ph type="title"/>
          </p:nvPr>
        </p:nvSpPr>
        <p:spPr/>
        <p:txBody>
          <a:bodyPr/>
          <a:lstStyle/>
          <a:p>
            <a:r>
              <a:rPr lang="en-US" dirty="0"/>
              <a:t>1020 System</a:t>
            </a:r>
          </a:p>
        </p:txBody>
      </p:sp>
      <p:pic>
        <p:nvPicPr>
          <p:cNvPr id="5" name="Picture 4">
            <a:extLst>
              <a:ext uri="{FF2B5EF4-FFF2-40B4-BE49-F238E27FC236}">
                <a16:creationId xmlns:a16="http://schemas.microsoft.com/office/drawing/2014/main" id="{EC923834-A198-32DD-DE64-3D7C5633EA55}"/>
              </a:ext>
            </a:extLst>
          </p:cNvPr>
          <p:cNvPicPr>
            <a:picLocks noChangeAspect="1"/>
          </p:cNvPicPr>
          <p:nvPr/>
        </p:nvPicPr>
        <p:blipFill>
          <a:blip r:embed="rId2"/>
          <a:stretch>
            <a:fillRect/>
          </a:stretch>
        </p:blipFill>
        <p:spPr>
          <a:xfrm>
            <a:off x="2600324" y="1635316"/>
            <a:ext cx="6553201" cy="4826748"/>
          </a:xfrm>
          <a:prstGeom prst="rect">
            <a:avLst/>
          </a:prstGeom>
        </p:spPr>
      </p:pic>
    </p:spTree>
    <p:extLst>
      <p:ext uri="{BB962C8B-B14F-4D97-AF65-F5344CB8AC3E}">
        <p14:creationId xmlns:p14="http://schemas.microsoft.com/office/powerpoint/2010/main" val="755186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E4794-6549-AF00-DD1B-0685B525881F}"/>
              </a:ext>
            </a:extLst>
          </p:cNvPr>
          <p:cNvSpPr>
            <a:spLocks noGrp="1"/>
          </p:cNvSpPr>
          <p:nvPr>
            <p:ph type="title"/>
          </p:nvPr>
        </p:nvSpPr>
        <p:spPr/>
        <p:txBody>
          <a:bodyPr/>
          <a:lstStyle/>
          <a:p>
            <a:r>
              <a:rPr lang="en-US" dirty="0"/>
              <a:t>electrodes </a:t>
            </a:r>
          </a:p>
        </p:txBody>
      </p:sp>
      <p:sp>
        <p:nvSpPr>
          <p:cNvPr id="3" name="Content Placeholder 2">
            <a:extLst>
              <a:ext uri="{FF2B5EF4-FFF2-40B4-BE49-F238E27FC236}">
                <a16:creationId xmlns:a16="http://schemas.microsoft.com/office/drawing/2014/main" id="{61F21F63-2532-B882-F170-F1F5752D7A65}"/>
              </a:ext>
            </a:extLst>
          </p:cNvPr>
          <p:cNvSpPr>
            <a:spLocks noGrp="1"/>
          </p:cNvSpPr>
          <p:nvPr>
            <p:ph idx="1"/>
          </p:nvPr>
        </p:nvSpPr>
        <p:spPr>
          <a:xfrm>
            <a:off x="1024128" y="2286000"/>
            <a:ext cx="11015472" cy="4023360"/>
          </a:xfrm>
        </p:spPr>
        <p:txBody>
          <a:bodyPr/>
          <a:lstStyle/>
          <a:p>
            <a:pPr marL="0" indent="0">
              <a:buNone/>
            </a:pPr>
            <a:r>
              <a:rPr lang="en-US" dirty="0"/>
              <a:t>Electrodes can be defined as conductors that are used to make electrical contact with a non-metallic part of the circuit.</a:t>
            </a:r>
          </a:p>
          <a:p>
            <a:pPr marL="0" indent="0">
              <a:buNone/>
            </a:pPr>
            <a:r>
              <a:rPr lang="en-US" dirty="0"/>
              <a:t>electrodes types </a:t>
            </a:r>
          </a:p>
          <a:p>
            <a:pPr marL="571500" indent="-114300">
              <a:buFont typeface="Arial" panose="020B0604020202020204" pitchFamily="34" charset="0"/>
              <a:buChar char="•"/>
            </a:pPr>
            <a:r>
              <a:rPr lang="en-US" dirty="0"/>
              <a:t>The Hydrogel-Based Electrode System (da bta3na </a:t>
            </a:r>
            <a:r>
              <a:rPr lang="en-US" dirty="0">
                <a:sym typeface="Wingdings" panose="05000000000000000000" pitchFamily="2" charset="2"/>
              </a:rPr>
              <a:t></a:t>
            </a:r>
            <a:r>
              <a:rPr lang="en-US" dirty="0"/>
              <a:t>) </a:t>
            </a:r>
          </a:p>
          <a:p>
            <a:pPr marL="457200" indent="0">
              <a:buNone/>
            </a:pPr>
            <a:r>
              <a:rPr lang="en-US" dirty="0"/>
              <a:t>       The system allows the acquisition of up to 64 </a:t>
            </a:r>
            <a:r>
              <a:rPr lang="en-US" dirty="0" err="1"/>
              <a:t>biosignals</a:t>
            </a:r>
            <a:r>
              <a:rPr lang="en-US" dirty="0"/>
              <a:t> such as EEG, EMG, EOG, ECG</a:t>
            </a:r>
          </a:p>
          <a:p>
            <a:pPr marL="571500" indent="-114300">
              <a:buFont typeface="Arial" panose="020B0604020202020204" pitchFamily="34" charset="0"/>
              <a:buChar char="•"/>
            </a:pPr>
            <a:r>
              <a:rPr lang="en-US" dirty="0"/>
              <a:t>The Water-Based Electrode System</a:t>
            </a:r>
          </a:p>
          <a:p>
            <a:pPr marL="571500" indent="-114300">
              <a:buFont typeface="Arial" panose="020B0604020202020204" pitchFamily="34" charset="0"/>
              <a:buChar char="•"/>
            </a:pPr>
            <a:r>
              <a:rPr lang="en-US" dirty="0"/>
              <a:t>The Dry-based Electrode System</a:t>
            </a:r>
          </a:p>
          <a:p>
            <a:pPr marL="457200" indent="-400050">
              <a:buNone/>
            </a:pPr>
            <a:endParaRPr lang="en-US" dirty="0"/>
          </a:p>
        </p:txBody>
      </p:sp>
    </p:spTree>
    <p:extLst>
      <p:ext uri="{BB962C8B-B14F-4D97-AF65-F5344CB8AC3E}">
        <p14:creationId xmlns:p14="http://schemas.microsoft.com/office/powerpoint/2010/main" val="277486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6BCA-E4C3-4DA2-6C19-C6857265EAD4}"/>
              </a:ext>
            </a:extLst>
          </p:cNvPr>
          <p:cNvSpPr>
            <a:spLocks noGrp="1"/>
          </p:cNvSpPr>
          <p:nvPr>
            <p:ph type="title"/>
          </p:nvPr>
        </p:nvSpPr>
        <p:spPr/>
        <p:txBody>
          <a:bodyPr/>
          <a:lstStyle/>
          <a:p>
            <a:r>
              <a:rPr lang="en-US" dirty="0"/>
              <a:t>ADC (analog Digital convertor)</a:t>
            </a:r>
          </a:p>
        </p:txBody>
      </p:sp>
      <p:sp>
        <p:nvSpPr>
          <p:cNvPr id="3" name="Content Placeholder 2">
            <a:extLst>
              <a:ext uri="{FF2B5EF4-FFF2-40B4-BE49-F238E27FC236}">
                <a16:creationId xmlns:a16="http://schemas.microsoft.com/office/drawing/2014/main" id="{919B935E-B002-E4A5-2044-3FABD5C5E743}"/>
              </a:ext>
            </a:extLst>
          </p:cNvPr>
          <p:cNvSpPr>
            <a:spLocks noGrp="1"/>
          </p:cNvSpPr>
          <p:nvPr>
            <p:ph idx="1"/>
          </p:nvPr>
        </p:nvSpPr>
        <p:spPr/>
        <p:txBody>
          <a:bodyPr/>
          <a:lstStyle/>
          <a:p>
            <a:pPr lvl="1"/>
            <a:r>
              <a:rPr lang="en-US" sz="2200" dirty="0">
                <a:latin typeface="futura-pt"/>
              </a:rPr>
              <a:t>convert an analog signal such as voltage to a digital form so that it can be read and processed by a microcontroller.</a:t>
            </a:r>
          </a:p>
          <a:p>
            <a:pPr lvl="1"/>
            <a:endParaRPr lang="en-US" sz="2200" dirty="0">
              <a:latin typeface="futura-pt"/>
            </a:endParaRPr>
          </a:p>
          <a:p>
            <a:pPr lvl="1"/>
            <a:r>
              <a:rPr lang="en-US" sz="2200" dirty="0">
                <a:latin typeface="futura-pt"/>
              </a:rPr>
              <a:t>ADC resolution</a:t>
            </a:r>
          </a:p>
          <a:p>
            <a:pPr lvl="1"/>
            <a:r>
              <a:rPr lang="en-US" sz="2200" dirty="0">
                <a:latin typeface="futura-pt"/>
              </a:rPr>
              <a:t>Voltage range (0-&gt;5V)</a:t>
            </a:r>
            <a:endParaRPr lang="ar-EG" sz="2200" dirty="0">
              <a:latin typeface="futura-pt"/>
            </a:endParaRPr>
          </a:p>
          <a:p>
            <a:pPr lvl="1"/>
            <a:r>
              <a:rPr lang="en-US" sz="2200" dirty="0">
                <a:latin typeface="futura-pt"/>
              </a:rPr>
              <a:t>Arduino uno ADC 10-bit            2^10 = 1024  </a:t>
            </a:r>
          </a:p>
          <a:p>
            <a:pPr lvl="1"/>
            <a:r>
              <a:rPr lang="en-US" sz="2200" dirty="0">
                <a:latin typeface="futura-pt"/>
              </a:rPr>
              <a:t>Arduino mega ADC 12-bit        2^12 = 4096</a:t>
            </a:r>
          </a:p>
          <a:p>
            <a:pPr lvl="1"/>
            <a:r>
              <a:rPr lang="en-US" sz="2200" dirty="0">
                <a:latin typeface="futura-pt"/>
              </a:rPr>
              <a:t>Sound card resolution ( 16-bit , 18-bit , 20 )</a:t>
            </a:r>
          </a:p>
        </p:txBody>
      </p:sp>
    </p:spTree>
    <p:extLst>
      <p:ext uri="{BB962C8B-B14F-4D97-AF65-F5344CB8AC3E}">
        <p14:creationId xmlns:p14="http://schemas.microsoft.com/office/powerpoint/2010/main" val="4003474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BE3C-D3E1-2D5A-F007-9935E01883F2}"/>
              </a:ext>
            </a:extLst>
          </p:cNvPr>
          <p:cNvSpPr>
            <a:spLocks noGrp="1"/>
          </p:cNvSpPr>
          <p:nvPr>
            <p:ph type="title"/>
          </p:nvPr>
        </p:nvSpPr>
        <p:spPr/>
        <p:txBody>
          <a:bodyPr/>
          <a:lstStyle/>
          <a:p>
            <a:r>
              <a:rPr lang="en-US" dirty="0"/>
              <a:t>ADC (analog Digital convertor)</a:t>
            </a:r>
          </a:p>
        </p:txBody>
      </p:sp>
      <p:pic>
        <p:nvPicPr>
          <p:cNvPr id="5" name="Picture 4">
            <a:extLst>
              <a:ext uri="{FF2B5EF4-FFF2-40B4-BE49-F238E27FC236}">
                <a16:creationId xmlns:a16="http://schemas.microsoft.com/office/drawing/2014/main" id="{9B435200-9E3F-5634-E24B-0E9916B0FD9C}"/>
              </a:ext>
            </a:extLst>
          </p:cNvPr>
          <p:cNvPicPr>
            <a:picLocks noChangeAspect="1"/>
          </p:cNvPicPr>
          <p:nvPr/>
        </p:nvPicPr>
        <p:blipFill>
          <a:blip r:embed="rId2"/>
          <a:stretch>
            <a:fillRect/>
          </a:stretch>
        </p:blipFill>
        <p:spPr>
          <a:xfrm>
            <a:off x="6197571" y="4218181"/>
            <a:ext cx="5847281" cy="2259358"/>
          </a:xfrm>
          <a:prstGeom prst="rect">
            <a:avLst/>
          </a:prstGeom>
        </p:spPr>
      </p:pic>
      <p:pic>
        <p:nvPicPr>
          <p:cNvPr id="9" name="Picture 8">
            <a:extLst>
              <a:ext uri="{FF2B5EF4-FFF2-40B4-BE49-F238E27FC236}">
                <a16:creationId xmlns:a16="http://schemas.microsoft.com/office/drawing/2014/main" id="{A29B17D5-619B-7F0A-1EDE-7837B7830F0B}"/>
              </a:ext>
            </a:extLst>
          </p:cNvPr>
          <p:cNvPicPr>
            <a:picLocks noChangeAspect="1"/>
          </p:cNvPicPr>
          <p:nvPr/>
        </p:nvPicPr>
        <p:blipFill>
          <a:blip r:embed="rId3"/>
          <a:stretch>
            <a:fillRect/>
          </a:stretch>
        </p:blipFill>
        <p:spPr>
          <a:xfrm>
            <a:off x="711020" y="4218181"/>
            <a:ext cx="5173144" cy="2279836"/>
          </a:xfrm>
          <a:prstGeom prst="rect">
            <a:avLst/>
          </a:prstGeom>
        </p:spPr>
      </p:pic>
      <p:sp>
        <p:nvSpPr>
          <p:cNvPr id="11" name="TextBox 10">
            <a:extLst>
              <a:ext uri="{FF2B5EF4-FFF2-40B4-BE49-F238E27FC236}">
                <a16:creationId xmlns:a16="http://schemas.microsoft.com/office/drawing/2014/main" id="{63323229-E7AA-3218-EA97-950EED978726}"/>
              </a:ext>
            </a:extLst>
          </p:cNvPr>
          <p:cNvSpPr txBox="1"/>
          <p:nvPr/>
        </p:nvSpPr>
        <p:spPr>
          <a:xfrm>
            <a:off x="8220075" y="3667125"/>
            <a:ext cx="3971925" cy="369332"/>
          </a:xfrm>
          <a:prstGeom prst="rect">
            <a:avLst/>
          </a:prstGeom>
          <a:noFill/>
        </p:spPr>
        <p:txBody>
          <a:bodyPr wrap="square" rtlCol="0">
            <a:spAutoFit/>
          </a:bodyPr>
          <a:lstStyle/>
          <a:p>
            <a:r>
              <a:rPr lang="en-US" sz="1800" dirty="0">
                <a:latin typeface="futura-pt"/>
              </a:rPr>
              <a:t>Arduino uno</a:t>
            </a:r>
            <a:endParaRPr lang="en-US" dirty="0"/>
          </a:p>
        </p:txBody>
      </p:sp>
      <p:sp>
        <p:nvSpPr>
          <p:cNvPr id="12" name="TextBox 11">
            <a:extLst>
              <a:ext uri="{FF2B5EF4-FFF2-40B4-BE49-F238E27FC236}">
                <a16:creationId xmlns:a16="http://schemas.microsoft.com/office/drawing/2014/main" id="{D04FF6D8-9A97-A4E6-79D6-C0ACB4660D48}"/>
              </a:ext>
            </a:extLst>
          </p:cNvPr>
          <p:cNvSpPr txBox="1"/>
          <p:nvPr/>
        </p:nvSpPr>
        <p:spPr>
          <a:xfrm>
            <a:off x="2314575" y="3667125"/>
            <a:ext cx="3971925" cy="369332"/>
          </a:xfrm>
          <a:prstGeom prst="rect">
            <a:avLst/>
          </a:prstGeom>
          <a:noFill/>
        </p:spPr>
        <p:txBody>
          <a:bodyPr wrap="square" rtlCol="0">
            <a:spAutoFit/>
          </a:bodyPr>
          <a:lstStyle/>
          <a:p>
            <a:r>
              <a:rPr lang="en-US" sz="1800" dirty="0">
                <a:latin typeface="futura-pt"/>
              </a:rPr>
              <a:t>Arduino Mega</a:t>
            </a:r>
            <a:endParaRPr lang="en-US" dirty="0"/>
          </a:p>
        </p:txBody>
      </p:sp>
    </p:spTree>
    <p:extLst>
      <p:ext uri="{BB962C8B-B14F-4D97-AF65-F5344CB8AC3E}">
        <p14:creationId xmlns:p14="http://schemas.microsoft.com/office/powerpoint/2010/main" val="951077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760B-1D40-CE80-B01B-91AE0448F54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3311618-AC01-754A-BDFC-BDBEF619BDD0}"/>
              </a:ext>
            </a:extLst>
          </p:cNvPr>
          <p:cNvSpPr>
            <a:spLocks noGrp="1"/>
          </p:cNvSpPr>
          <p:nvPr>
            <p:ph idx="1"/>
          </p:nvPr>
        </p:nvSpPr>
        <p:spPr>
          <a:xfrm>
            <a:off x="1024128" y="1803268"/>
            <a:ext cx="4671822" cy="4768982"/>
          </a:xfrm>
        </p:spPr>
        <p:txBody>
          <a:bodyPr/>
          <a:lstStyle/>
          <a:p>
            <a:pPr marL="227013" indent="-227013">
              <a:buFont typeface="Arial" panose="020B0604020202020204" pitchFamily="34" charset="0"/>
              <a:buChar char="•"/>
            </a:pPr>
            <a:r>
              <a:rPr lang="en-US" dirty="0"/>
              <a:t>EEG Signal Characteristics  </a:t>
            </a:r>
          </a:p>
          <a:p>
            <a:pPr marL="227013" indent="-227013">
              <a:buFont typeface="Arial" panose="020B0604020202020204" pitchFamily="34" charset="0"/>
              <a:buChar char="•"/>
            </a:pPr>
            <a:r>
              <a:rPr lang="en-US" dirty="0"/>
              <a:t>What is P300</a:t>
            </a:r>
          </a:p>
          <a:p>
            <a:pPr marL="227013" indent="-227013">
              <a:buFont typeface="Arial" panose="020B0604020202020204" pitchFamily="34" charset="0"/>
              <a:buChar char="•"/>
            </a:pPr>
            <a:r>
              <a:rPr lang="en-US" dirty="0"/>
              <a:t>1020 system </a:t>
            </a:r>
          </a:p>
          <a:p>
            <a:pPr marL="227013" indent="-227013">
              <a:buFont typeface="Arial" panose="020B0604020202020204" pitchFamily="34" charset="0"/>
              <a:buChar char="•"/>
            </a:pPr>
            <a:r>
              <a:rPr lang="en-US" dirty="0"/>
              <a:t>Electrodes</a:t>
            </a:r>
          </a:p>
          <a:p>
            <a:pPr marL="227013" indent="-227013">
              <a:buFont typeface="Arial" panose="020B0604020202020204" pitchFamily="34" charset="0"/>
              <a:buChar char="•"/>
            </a:pPr>
            <a:r>
              <a:rPr lang="en-US" dirty="0"/>
              <a:t> ADC </a:t>
            </a:r>
          </a:p>
          <a:p>
            <a:pPr marL="227013" indent="-227013">
              <a:buFont typeface="Arial" panose="020B0604020202020204" pitchFamily="34" charset="0"/>
              <a:buChar char="•"/>
            </a:pPr>
            <a:r>
              <a:rPr lang="en-US" dirty="0"/>
              <a:t>Protection </a:t>
            </a:r>
          </a:p>
          <a:p>
            <a:pPr marL="227013" indent="-227013">
              <a:buFont typeface="Arial" panose="020B0604020202020204" pitchFamily="34" charset="0"/>
              <a:buChar char="•"/>
            </a:pPr>
            <a:r>
              <a:rPr lang="en-US" dirty="0"/>
              <a:t>Amplifier </a:t>
            </a:r>
          </a:p>
          <a:p>
            <a:pPr marL="227013" indent="-227013">
              <a:buFont typeface="Arial" panose="020B0604020202020204" pitchFamily="34" charset="0"/>
              <a:buChar char="•"/>
            </a:pPr>
            <a:r>
              <a:rPr lang="en-US" dirty="0"/>
              <a:t>Notch filter</a:t>
            </a:r>
          </a:p>
          <a:p>
            <a:pPr marL="227013" indent="-227013">
              <a:buFont typeface="Arial" panose="020B0604020202020204" pitchFamily="34" charset="0"/>
              <a:buChar char="•"/>
            </a:pPr>
            <a:r>
              <a:rPr lang="en-US" dirty="0"/>
              <a:t>High pass filter</a:t>
            </a:r>
          </a:p>
          <a:p>
            <a:pPr marL="227013" indent="-227013">
              <a:buFont typeface="Arial" panose="020B0604020202020204" pitchFamily="34" charset="0"/>
              <a:buChar char="•"/>
            </a:pPr>
            <a:r>
              <a:rPr lang="en-US" dirty="0"/>
              <a:t>Low pass filter</a:t>
            </a:r>
          </a:p>
          <a:p>
            <a:pPr marL="227013" indent="-227013">
              <a:buFont typeface="Arial" panose="020B0604020202020204" pitchFamily="34" charset="0"/>
              <a:buChar char="•"/>
            </a:pPr>
            <a:endParaRPr lang="en-US" dirty="0"/>
          </a:p>
        </p:txBody>
      </p:sp>
      <p:sp>
        <p:nvSpPr>
          <p:cNvPr id="5" name="Content Placeholder 2">
            <a:extLst>
              <a:ext uri="{FF2B5EF4-FFF2-40B4-BE49-F238E27FC236}">
                <a16:creationId xmlns:a16="http://schemas.microsoft.com/office/drawing/2014/main" id="{51317D76-4D25-0BF5-5197-B39A26045027}"/>
              </a:ext>
            </a:extLst>
          </p:cNvPr>
          <p:cNvSpPr txBox="1">
            <a:spLocks/>
          </p:cNvSpPr>
          <p:nvPr/>
        </p:nvSpPr>
        <p:spPr>
          <a:xfrm>
            <a:off x="5695950" y="1803268"/>
            <a:ext cx="4671822" cy="476898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227013" indent="-227013">
              <a:buFont typeface="Arial" panose="020B0604020202020204" pitchFamily="34" charset="0"/>
              <a:buChar char="•"/>
            </a:pPr>
            <a:r>
              <a:rPr lang="en-US" dirty="0"/>
              <a:t>Another amplifier </a:t>
            </a:r>
          </a:p>
          <a:p>
            <a:pPr marL="227013" indent="-227013">
              <a:buFont typeface="Arial" panose="020B0604020202020204" pitchFamily="34" charset="0"/>
              <a:buChar char="•"/>
            </a:pPr>
            <a:r>
              <a:rPr lang="en-US" dirty="0"/>
              <a:t>Data transmission</a:t>
            </a:r>
          </a:p>
          <a:p>
            <a:pPr marL="227013" indent="-227013">
              <a:buFont typeface="Arial" panose="020B0604020202020204" pitchFamily="34" charset="0"/>
              <a:buChar char="•"/>
            </a:pPr>
            <a:r>
              <a:rPr lang="en-US" dirty="0"/>
              <a:t>Sampling frequencies</a:t>
            </a:r>
          </a:p>
          <a:p>
            <a:pPr marL="227013" indent="-227013">
              <a:buFont typeface="Arial" panose="020B0604020202020204" pitchFamily="34" charset="0"/>
              <a:buChar char="•"/>
            </a:pPr>
            <a:endParaRPr lang="en-US" dirty="0"/>
          </a:p>
        </p:txBody>
      </p:sp>
    </p:spTree>
    <p:extLst>
      <p:ext uri="{BB962C8B-B14F-4D97-AF65-F5344CB8AC3E}">
        <p14:creationId xmlns:p14="http://schemas.microsoft.com/office/powerpoint/2010/main" val="103598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FD849-97AF-BBD1-8852-7222CACC22A3}"/>
              </a:ext>
            </a:extLst>
          </p:cNvPr>
          <p:cNvSpPr>
            <a:spLocks noGrp="1"/>
          </p:cNvSpPr>
          <p:nvPr>
            <p:ph type="title"/>
          </p:nvPr>
        </p:nvSpPr>
        <p:spPr/>
        <p:txBody>
          <a:bodyPr/>
          <a:lstStyle/>
          <a:p>
            <a:r>
              <a:rPr lang="en-US" dirty="0"/>
              <a:t>Protection</a:t>
            </a:r>
          </a:p>
        </p:txBody>
      </p:sp>
      <p:pic>
        <p:nvPicPr>
          <p:cNvPr id="5" name="Content Placeholder 4">
            <a:extLst>
              <a:ext uri="{FF2B5EF4-FFF2-40B4-BE49-F238E27FC236}">
                <a16:creationId xmlns:a16="http://schemas.microsoft.com/office/drawing/2014/main" id="{8C8E04EF-449E-6EEB-12C2-5BBFE20F7FB3}"/>
              </a:ext>
            </a:extLst>
          </p:cNvPr>
          <p:cNvPicPr>
            <a:picLocks noGrp="1" noChangeAspect="1"/>
          </p:cNvPicPr>
          <p:nvPr>
            <p:ph idx="1"/>
          </p:nvPr>
        </p:nvPicPr>
        <p:blipFill>
          <a:blip r:embed="rId2"/>
          <a:stretch>
            <a:fillRect/>
          </a:stretch>
        </p:blipFill>
        <p:spPr>
          <a:xfrm>
            <a:off x="1776105" y="2380107"/>
            <a:ext cx="7789796" cy="3715893"/>
          </a:xfrm>
        </p:spPr>
      </p:pic>
    </p:spTree>
    <p:extLst>
      <p:ext uri="{BB962C8B-B14F-4D97-AF65-F5344CB8AC3E}">
        <p14:creationId xmlns:p14="http://schemas.microsoft.com/office/powerpoint/2010/main" val="4249315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12F5-F5A2-7934-FBD2-96E31B51C7DA}"/>
              </a:ext>
            </a:extLst>
          </p:cNvPr>
          <p:cNvSpPr>
            <a:spLocks noGrp="1"/>
          </p:cNvSpPr>
          <p:nvPr>
            <p:ph type="title"/>
          </p:nvPr>
        </p:nvSpPr>
        <p:spPr/>
        <p:txBody>
          <a:bodyPr/>
          <a:lstStyle/>
          <a:p>
            <a:r>
              <a:rPr lang="en-US" dirty="0"/>
              <a:t>Amplifier</a:t>
            </a:r>
          </a:p>
        </p:txBody>
      </p:sp>
      <p:pic>
        <p:nvPicPr>
          <p:cNvPr id="5" name="Picture 4">
            <a:extLst>
              <a:ext uri="{FF2B5EF4-FFF2-40B4-BE49-F238E27FC236}">
                <a16:creationId xmlns:a16="http://schemas.microsoft.com/office/drawing/2014/main" id="{49FD225D-4021-3B66-5F23-174FEE06BB37}"/>
              </a:ext>
            </a:extLst>
          </p:cNvPr>
          <p:cNvPicPr>
            <a:picLocks noChangeAspect="1"/>
          </p:cNvPicPr>
          <p:nvPr/>
        </p:nvPicPr>
        <p:blipFill>
          <a:blip r:embed="rId2"/>
          <a:stretch>
            <a:fillRect/>
          </a:stretch>
        </p:blipFill>
        <p:spPr>
          <a:xfrm>
            <a:off x="5785436" y="1824558"/>
            <a:ext cx="5706606" cy="4448226"/>
          </a:xfrm>
          <a:prstGeom prst="rect">
            <a:avLst/>
          </a:prstGeom>
        </p:spPr>
      </p:pic>
      <p:sp>
        <p:nvSpPr>
          <p:cNvPr id="6" name="TextBox 5">
            <a:extLst>
              <a:ext uri="{FF2B5EF4-FFF2-40B4-BE49-F238E27FC236}">
                <a16:creationId xmlns:a16="http://schemas.microsoft.com/office/drawing/2014/main" id="{5DBB3360-1394-1A71-6BF1-8093398DED9E}"/>
              </a:ext>
            </a:extLst>
          </p:cNvPr>
          <p:cNvSpPr txBox="1"/>
          <p:nvPr/>
        </p:nvSpPr>
        <p:spPr>
          <a:xfrm>
            <a:off x="699958" y="2084832"/>
            <a:ext cx="4619625" cy="923330"/>
          </a:xfrm>
          <a:prstGeom prst="rect">
            <a:avLst/>
          </a:prstGeom>
          <a:noFill/>
        </p:spPr>
        <p:txBody>
          <a:bodyPr wrap="square" rtlCol="0">
            <a:spAutoFit/>
          </a:bodyPr>
          <a:lstStyle/>
          <a:p>
            <a:pPr marL="285750" indent="-285750">
              <a:buFont typeface="Arial" panose="020B0604020202020204" pitchFamily="34" charset="0"/>
              <a:buChar char="•"/>
            </a:pPr>
            <a:r>
              <a:rPr lang="en-US" dirty="0"/>
              <a:t>Voltage range 2-18V</a:t>
            </a:r>
          </a:p>
          <a:p>
            <a:pPr marL="285750" indent="-285750">
              <a:buFont typeface="Arial" panose="020B0604020202020204" pitchFamily="34" charset="0"/>
              <a:buChar char="•"/>
            </a:pPr>
            <a:r>
              <a:rPr lang="en-US" dirty="0"/>
              <a:t>Gain = (1+49400)/RG</a:t>
            </a:r>
          </a:p>
          <a:p>
            <a:pPr marL="285750" indent="-285750">
              <a:buFont typeface="Arial" panose="020B0604020202020204" pitchFamily="34" charset="0"/>
              <a:buChar char="•"/>
            </a:pPr>
            <a:r>
              <a:rPr lang="en-US" dirty="0"/>
              <a:t>It does not work perfectly </a:t>
            </a:r>
          </a:p>
        </p:txBody>
      </p:sp>
    </p:spTree>
    <p:extLst>
      <p:ext uri="{BB962C8B-B14F-4D97-AF65-F5344CB8AC3E}">
        <p14:creationId xmlns:p14="http://schemas.microsoft.com/office/powerpoint/2010/main" val="4065587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3B41-E5B0-3A5F-7B87-A5596669579C}"/>
              </a:ext>
            </a:extLst>
          </p:cNvPr>
          <p:cNvSpPr>
            <a:spLocks noGrp="1"/>
          </p:cNvSpPr>
          <p:nvPr>
            <p:ph type="title"/>
          </p:nvPr>
        </p:nvSpPr>
        <p:spPr/>
        <p:txBody>
          <a:bodyPr/>
          <a:lstStyle/>
          <a:p>
            <a:r>
              <a:rPr lang="en-US" dirty="0"/>
              <a:t>Notch Filter</a:t>
            </a:r>
          </a:p>
        </p:txBody>
      </p:sp>
      <p:sp>
        <p:nvSpPr>
          <p:cNvPr id="3" name="Content Placeholder 2">
            <a:extLst>
              <a:ext uri="{FF2B5EF4-FFF2-40B4-BE49-F238E27FC236}">
                <a16:creationId xmlns:a16="http://schemas.microsoft.com/office/drawing/2014/main" id="{11654382-8701-7829-C44F-3445ED38AC74}"/>
              </a:ext>
            </a:extLst>
          </p:cNvPr>
          <p:cNvSpPr>
            <a:spLocks noGrp="1"/>
          </p:cNvSpPr>
          <p:nvPr>
            <p:ph idx="1"/>
          </p:nvPr>
        </p:nvSpPr>
        <p:spPr/>
        <p:txBody>
          <a:bodyPr/>
          <a:lstStyle/>
          <a:p>
            <a:r>
              <a:rPr lang="en-US" dirty="0"/>
              <a:t>Removes Power line noise (60)Hz.</a:t>
            </a:r>
          </a:p>
        </p:txBody>
      </p:sp>
      <p:pic>
        <p:nvPicPr>
          <p:cNvPr id="5" name="Picture 4">
            <a:extLst>
              <a:ext uri="{FF2B5EF4-FFF2-40B4-BE49-F238E27FC236}">
                <a16:creationId xmlns:a16="http://schemas.microsoft.com/office/drawing/2014/main" id="{4485ADDF-271F-4B03-FD38-8D8DA2124375}"/>
              </a:ext>
            </a:extLst>
          </p:cNvPr>
          <p:cNvPicPr>
            <a:picLocks noChangeAspect="1"/>
          </p:cNvPicPr>
          <p:nvPr/>
        </p:nvPicPr>
        <p:blipFill>
          <a:blip r:embed="rId2"/>
          <a:stretch>
            <a:fillRect/>
          </a:stretch>
        </p:blipFill>
        <p:spPr>
          <a:xfrm>
            <a:off x="6014634" y="2286000"/>
            <a:ext cx="5782482" cy="4248743"/>
          </a:xfrm>
          <a:prstGeom prst="rect">
            <a:avLst/>
          </a:prstGeom>
        </p:spPr>
      </p:pic>
    </p:spTree>
    <p:extLst>
      <p:ext uri="{BB962C8B-B14F-4D97-AF65-F5344CB8AC3E}">
        <p14:creationId xmlns:p14="http://schemas.microsoft.com/office/powerpoint/2010/main" val="2417831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6102-48E1-A375-AA91-AF2BBDCD9247}"/>
              </a:ext>
            </a:extLst>
          </p:cNvPr>
          <p:cNvSpPr>
            <a:spLocks noGrp="1"/>
          </p:cNvSpPr>
          <p:nvPr>
            <p:ph type="title"/>
          </p:nvPr>
        </p:nvSpPr>
        <p:spPr/>
        <p:txBody>
          <a:bodyPr/>
          <a:lstStyle/>
          <a:p>
            <a:r>
              <a:rPr lang="en-US" b="0" i="0" dirty="0">
                <a:solidFill>
                  <a:srgbClr val="555555"/>
                </a:solidFill>
                <a:effectLst/>
                <a:latin typeface="myriad-pro"/>
              </a:rPr>
              <a:t> </a:t>
            </a:r>
            <a:r>
              <a:rPr lang="en-US" dirty="0"/>
              <a:t>2-pole HPF</a:t>
            </a:r>
          </a:p>
        </p:txBody>
      </p:sp>
      <p:pic>
        <p:nvPicPr>
          <p:cNvPr id="5" name="Picture 4">
            <a:extLst>
              <a:ext uri="{FF2B5EF4-FFF2-40B4-BE49-F238E27FC236}">
                <a16:creationId xmlns:a16="http://schemas.microsoft.com/office/drawing/2014/main" id="{C6A46B7D-2FA4-6003-F99E-C198440FEA05}"/>
              </a:ext>
            </a:extLst>
          </p:cNvPr>
          <p:cNvPicPr>
            <a:picLocks noChangeAspect="1"/>
          </p:cNvPicPr>
          <p:nvPr/>
        </p:nvPicPr>
        <p:blipFill>
          <a:blip r:embed="rId2"/>
          <a:stretch>
            <a:fillRect/>
          </a:stretch>
        </p:blipFill>
        <p:spPr>
          <a:xfrm>
            <a:off x="6176478" y="2084832"/>
            <a:ext cx="4991393" cy="4316630"/>
          </a:xfrm>
          <a:prstGeom prst="rect">
            <a:avLst/>
          </a:prstGeom>
        </p:spPr>
      </p:pic>
      <p:sp>
        <p:nvSpPr>
          <p:cNvPr id="6" name="TextBox 5">
            <a:extLst>
              <a:ext uri="{FF2B5EF4-FFF2-40B4-BE49-F238E27FC236}">
                <a16:creationId xmlns:a16="http://schemas.microsoft.com/office/drawing/2014/main" id="{572C4CC0-0094-C943-8717-41053A0B27BB}"/>
              </a:ext>
            </a:extLst>
          </p:cNvPr>
          <p:cNvSpPr txBox="1"/>
          <p:nvPr/>
        </p:nvSpPr>
        <p:spPr>
          <a:xfrm>
            <a:off x="523875" y="1922907"/>
            <a:ext cx="5491648" cy="4832092"/>
          </a:xfrm>
          <a:prstGeom prst="rect">
            <a:avLst/>
          </a:prstGeom>
          <a:noFill/>
        </p:spPr>
        <p:txBody>
          <a:bodyPr wrap="square" rtlCol="0">
            <a:spAutoFit/>
          </a:bodyPr>
          <a:lstStyle/>
          <a:p>
            <a:r>
              <a:rPr lang="en-US" sz="2200" dirty="0">
                <a:latin typeface="futura-pt"/>
              </a:rPr>
              <a:t>As we are measuring data across the skin, our final data will also contain voltage from our galvanic skin response across our head. This will obscure the brain data we want, and as this interference is primarily low frequency, it can be fairly easily filtered out with a high pass filter (HPF). The trade-off doing this is that we also filter out a lot of gamma/delta wave data (the brain waves that are about 8 Hz and less), but if our main focus is alpha/beta wave monitoring, this isn't much of a problem. </a:t>
            </a:r>
          </a:p>
        </p:txBody>
      </p:sp>
    </p:spTree>
    <p:extLst>
      <p:ext uri="{BB962C8B-B14F-4D97-AF65-F5344CB8AC3E}">
        <p14:creationId xmlns:p14="http://schemas.microsoft.com/office/powerpoint/2010/main" val="1789708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EAE5-267D-639B-13B2-6B42A825B2A1}"/>
              </a:ext>
            </a:extLst>
          </p:cNvPr>
          <p:cNvSpPr>
            <a:spLocks noGrp="1"/>
          </p:cNvSpPr>
          <p:nvPr>
            <p:ph type="title"/>
          </p:nvPr>
        </p:nvSpPr>
        <p:spPr>
          <a:xfrm>
            <a:off x="1024128" y="585216"/>
            <a:ext cx="9720072" cy="1262634"/>
          </a:xfrm>
        </p:spPr>
        <p:txBody>
          <a:bodyPr/>
          <a:lstStyle/>
          <a:p>
            <a:r>
              <a:rPr lang="en-US" dirty="0"/>
              <a:t>LOE pass filter (30)</a:t>
            </a:r>
          </a:p>
        </p:txBody>
      </p:sp>
      <p:sp>
        <p:nvSpPr>
          <p:cNvPr id="3" name="Content Placeholder 2">
            <a:extLst>
              <a:ext uri="{FF2B5EF4-FFF2-40B4-BE49-F238E27FC236}">
                <a16:creationId xmlns:a16="http://schemas.microsoft.com/office/drawing/2014/main" id="{2DB0793B-E047-DD03-BC5E-A22EF6A5A5B2}"/>
              </a:ext>
            </a:extLst>
          </p:cNvPr>
          <p:cNvSpPr>
            <a:spLocks noGrp="1"/>
          </p:cNvSpPr>
          <p:nvPr>
            <p:ph idx="1"/>
          </p:nvPr>
        </p:nvSpPr>
        <p:spPr>
          <a:xfrm>
            <a:off x="1024129" y="2286000"/>
            <a:ext cx="5871972" cy="4023360"/>
          </a:xfrm>
        </p:spPr>
        <p:txBody>
          <a:bodyPr/>
          <a:lstStyle/>
          <a:p>
            <a:r>
              <a:rPr lang="en-US" dirty="0">
                <a:latin typeface="futura-pt"/>
              </a:rPr>
              <a:t>Next up, we want to filter out data above the frequencies we are interested in. More specifically, as beta wave information stops out at 30Hz, we want to get rid of anything above that, as combined it can contribute a good amount of noise to our data. The circuit design is very similar to the high pass filter from stage 3 - it has a gain of .71 at 31.23Hz and decreases from there at a rate such that by 300Hz it has attenuated the data by about a factor of 100.</a:t>
            </a:r>
          </a:p>
        </p:txBody>
      </p:sp>
      <p:pic>
        <p:nvPicPr>
          <p:cNvPr id="5" name="Picture 4">
            <a:extLst>
              <a:ext uri="{FF2B5EF4-FFF2-40B4-BE49-F238E27FC236}">
                <a16:creationId xmlns:a16="http://schemas.microsoft.com/office/drawing/2014/main" id="{8965DF81-6087-2262-0688-90219B0F2868}"/>
              </a:ext>
            </a:extLst>
          </p:cNvPr>
          <p:cNvPicPr>
            <a:picLocks noChangeAspect="1"/>
          </p:cNvPicPr>
          <p:nvPr/>
        </p:nvPicPr>
        <p:blipFill>
          <a:blip r:embed="rId2"/>
          <a:stretch>
            <a:fillRect/>
          </a:stretch>
        </p:blipFill>
        <p:spPr>
          <a:xfrm>
            <a:off x="6896101" y="2286001"/>
            <a:ext cx="5124844" cy="3852232"/>
          </a:xfrm>
          <a:prstGeom prst="rect">
            <a:avLst/>
          </a:prstGeom>
        </p:spPr>
      </p:pic>
    </p:spTree>
    <p:extLst>
      <p:ext uri="{BB962C8B-B14F-4D97-AF65-F5344CB8AC3E}">
        <p14:creationId xmlns:p14="http://schemas.microsoft.com/office/powerpoint/2010/main" val="1484598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260C-C81A-467C-2F20-EA03DB69F3BD}"/>
              </a:ext>
            </a:extLst>
          </p:cNvPr>
          <p:cNvSpPr>
            <a:spLocks noGrp="1"/>
          </p:cNvSpPr>
          <p:nvPr>
            <p:ph type="title"/>
          </p:nvPr>
        </p:nvSpPr>
        <p:spPr/>
        <p:txBody>
          <a:bodyPr/>
          <a:lstStyle/>
          <a:p>
            <a:r>
              <a:rPr lang="en-US" dirty="0"/>
              <a:t>Another amplifier </a:t>
            </a:r>
          </a:p>
        </p:txBody>
      </p:sp>
      <p:sp>
        <p:nvSpPr>
          <p:cNvPr id="3" name="Content Placeholder 2">
            <a:extLst>
              <a:ext uri="{FF2B5EF4-FFF2-40B4-BE49-F238E27FC236}">
                <a16:creationId xmlns:a16="http://schemas.microsoft.com/office/drawing/2014/main" id="{0CE3E265-F92F-EBEF-3DC1-38A46F1BE0F4}"/>
              </a:ext>
            </a:extLst>
          </p:cNvPr>
          <p:cNvSpPr>
            <a:spLocks noGrp="1"/>
          </p:cNvSpPr>
          <p:nvPr>
            <p:ph idx="1"/>
          </p:nvPr>
        </p:nvSpPr>
        <p:spPr>
          <a:xfrm>
            <a:off x="1024128" y="2286000"/>
            <a:ext cx="5005197" cy="4023360"/>
          </a:xfrm>
        </p:spPr>
        <p:txBody>
          <a:bodyPr/>
          <a:lstStyle/>
          <a:p>
            <a:r>
              <a:rPr lang="en-US" dirty="0">
                <a:latin typeface="futura-pt"/>
              </a:rPr>
              <a:t>Gain is on range(83-455) depending on the resistance value.</a:t>
            </a:r>
          </a:p>
          <a:p>
            <a:r>
              <a:rPr lang="en-US" dirty="0">
                <a:latin typeface="futura-pt"/>
              </a:rPr>
              <a:t>about 10 to 30 </a:t>
            </a:r>
            <a:r>
              <a:rPr lang="en-US" dirty="0" err="1">
                <a:latin typeface="futura-pt"/>
              </a:rPr>
              <a:t>uV</a:t>
            </a:r>
            <a:r>
              <a:rPr lang="en-US" dirty="0">
                <a:latin typeface="futura-pt"/>
              </a:rPr>
              <a:t>. Using a middle value of 20 </a:t>
            </a:r>
            <a:r>
              <a:rPr lang="en-US" dirty="0" err="1">
                <a:latin typeface="futura-pt"/>
              </a:rPr>
              <a:t>uV</a:t>
            </a:r>
            <a:r>
              <a:rPr lang="en-US" dirty="0">
                <a:latin typeface="futura-pt"/>
              </a:rPr>
              <a:t>, this means the ending voltage reading could range from 83*89.2*20e-6 = .148V to 455*89.2*20e-6 = .81172V. </a:t>
            </a:r>
          </a:p>
        </p:txBody>
      </p:sp>
      <p:pic>
        <p:nvPicPr>
          <p:cNvPr id="5" name="Picture 4">
            <a:extLst>
              <a:ext uri="{FF2B5EF4-FFF2-40B4-BE49-F238E27FC236}">
                <a16:creationId xmlns:a16="http://schemas.microsoft.com/office/drawing/2014/main" id="{745D16D1-7A6C-54CA-AE88-96F06FCDFFF4}"/>
              </a:ext>
            </a:extLst>
          </p:cNvPr>
          <p:cNvPicPr>
            <a:picLocks noChangeAspect="1"/>
          </p:cNvPicPr>
          <p:nvPr/>
        </p:nvPicPr>
        <p:blipFill>
          <a:blip r:embed="rId2"/>
          <a:stretch>
            <a:fillRect/>
          </a:stretch>
        </p:blipFill>
        <p:spPr>
          <a:xfrm>
            <a:off x="6615042" y="1117781"/>
            <a:ext cx="4262879" cy="5191579"/>
          </a:xfrm>
          <a:prstGeom prst="rect">
            <a:avLst/>
          </a:prstGeom>
        </p:spPr>
      </p:pic>
    </p:spTree>
    <p:extLst>
      <p:ext uri="{BB962C8B-B14F-4D97-AF65-F5344CB8AC3E}">
        <p14:creationId xmlns:p14="http://schemas.microsoft.com/office/powerpoint/2010/main" val="740993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1BA-5C7D-888D-B6B1-128C4B16FEA2}"/>
              </a:ext>
            </a:extLst>
          </p:cNvPr>
          <p:cNvSpPr>
            <a:spLocks noGrp="1"/>
          </p:cNvSpPr>
          <p:nvPr>
            <p:ph type="title"/>
          </p:nvPr>
        </p:nvSpPr>
        <p:spPr/>
        <p:txBody>
          <a:bodyPr/>
          <a:lstStyle/>
          <a:p>
            <a:r>
              <a:rPr lang="en-US" dirty="0"/>
              <a:t>Data transmission</a:t>
            </a:r>
          </a:p>
        </p:txBody>
      </p:sp>
      <p:sp>
        <p:nvSpPr>
          <p:cNvPr id="3" name="Content Placeholder 2">
            <a:extLst>
              <a:ext uri="{FF2B5EF4-FFF2-40B4-BE49-F238E27FC236}">
                <a16:creationId xmlns:a16="http://schemas.microsoft.com/office/drawing/2014/main" id="{CF941770-BE08-08C8-FA34-E5015C8310E7}"/>
              </a:ext>
            </a:extLst>
          </p:cNvPr>
          <p:cNvSpPr>
            <a:spLocks noGrp="1"/>
          </p:cNvSpPr>
          <p:nvPr>
            <p:ph idx="1"/>
          </p:nvPr>
        </p:nvSpPr>
        <p:spPr/>
        <p:txBody>
          <a:bodyPr/>
          <a:lstStyle/>
          <a:p>
            <a:r>
              <a:rPr lang="en-US" dirty="0"/>
              <a:t>We are currently transmitting data using USB.</a:t>
            </a:r>
          </a:p>
          <a:p>
            <a:r>
              <a:rPr lang="en-US" dirty="0"/>
              <a:t>We cannot connect USB to cell phones.</a:t>
            </a:r>
          </a:p>
          <a:p>
            <a:r>
              <a:rPr lang="en-US" dirty="0"/>
              <a:t>Wi-Fi and Bluetooth modules have belt-in ADCs</a:t>
            </a:r>
          </a:p>
          <a:p>
            <a:r>
              <a:rPr lang="en-US" dirty="0"/>
              <a:t> </a:t>
            </a:r>
          </a:p>
        </p:txBody>
      </p:sp>
    </p:spTree>
    <p:extLst>
      <p:ext uri="{BB962C8B-B14F-4D97-AF65-F5344CB8AC3E}">
        <p14:creationId xmlns:p14="http://schemas.microsoft.com/office/powerpoint/2010/main" val="3712290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D18D-BC4D-76A2-D53E-9006B083414C}"/>
              </a:ext>
            </a:extLst>
          </p:cNvPr>
          <p:cNvSpPr>
            <a:spLocks noGrp="1"/>
          </p:cNvSpPr>
          <p:nvPr>
            <p:ph type="title"/>
          </p:nvPr>
        </p:nvSpPr>
        <p:spPr/>
        <p:txBody>
          <a:bodyPr/>
          <a:lstStyle/>
          <a:p>
            <a:r>
              <a:rPr lang="en-US" dirty="0"/>
              <a:t>Sampling frequencies</a:t>
            </a:r>
            <a:br>
              <a:rPr lang="en-US" dirty="0"/>
            </a:br>
            <a:endParaRPr lang="en-US" dirty="0"/>
          </a:p>
        </p:txBody>
      </p:sp>
      <p:sp>
        <p:nvSpPr>
          <p:cNvPr id="3" name="Content Placeholder 2">
            <a:extLst>
              <a:ext uri="{FF2B5EF4-FFF2-40B4-BE49-F238E27FC236}">
                <a16:creationId xmlns:a16="http://schemas.microsoft.com/office/drawing/2014/main" id="{05AA4416-5F49-A03E-DC27-4A8E226BA9FA}"/>
              </a:ext>
            </a:extLst>
          </p:cNvPr>
          <p:cNvSpPr>
            <a:spLocks noGrp="1"/>
          </p:cNvSpPr>
          <p:nvPr>
            <p:ph idx="1"/>
          </p:nvPr>
        </p:nvSpPr>
        <p:spPr/>
        <p:txBody>
          <a:bodyPr>
            <a:normAutofit/>
          </a:bodyPr>
          <a:lstStyle/>
          <a:p>
            <a:r>
              <a:rPr lang="en-US" sz="8000" dirty="0">
                <a:solidFill>
                  <a:srgbClr val="FF0000"/>
                </a:solidFill>
              </a:rPr>
              <a:t>E7na </a:t>
            </a:r>
            <a:r>
              <a:rPr lang="en-US" sz="8000" dirty="0" err="1">
                <a:solidFill>
                  <a:srgbClr val="FF0000"/>
                </a:solidFill>
              </a:rPr>
              <a:t>aslan</a:t>
            </a:r>
            <a:r>
              <a:rPr lang="en-US" sz="8000" dirty="0">
                <a:solidFill>
                  <a:srgbClr val="FF0000"/>
                </a:solidFill>
              </a:rPr>
              <a:t> mesh </a:t>
            </a:r>
            <a:r>
              <a:rPr lang="en-US" sz="8000" dirty="0" err="1">
                <a:solidFill>
                  <a:srgbClr val="FF0000"/>
                </a:solidFill>
              </a:rPr>
              <a:t>benrecoed</a:t>
            </a:r>
            <a:r>
              <a:rPr lang="en-US" sz="8000" dirty="0">
                <a:solidFill>
                  <a:srgbClr val="FF0000"/>
                </a:solidFill>
              </a:rPr>
              <a:t> </a:t>
            </a:r>
            <a:r>
              <a:rPr lang="en-US" sz="8000" dirty="0" err="1">
                <a:solidFill>
                  <a:srgbClr val="FF0000"/>
                </a:solidFill>
              </a:rPr>
              <a:t>el</a:t>
            </a:r>
            <a:r>
              <a:rPr lang="en-US" sz="8000" dirty="0">
                <a:solidFill>
                  <a:srgbClr val="FF0000"/>
                </a:solidFill>
              </a:rPr>
              <a:t> data f saba7 </a:t>
            </a:r>
            <a:r>
              <a:rPr lang="en-US" sz="8000" dirty="0" err="1">
                <a:solidFill>
                  <a:srgbClr val="FF0000"/>
                </a:solidFill>
              </a:rPr>
              <a:t>el</a:t>
            </a:r>
            <a:r>
              <a:rPr lang="en-US" sz="8000" dirty="0">
                <a:solidFill>
                  <a:srgbClr val="FF0000"/>
                </a:solidFill>
              </a:rPr>
              <a:t> fol.</a:t>
            </a:r>
          </a:p>
        </p:txBody>
      </p:sp>
    </p:spTree>
    <p:extLst>
      <p:ext uri="{BB962C8B-B14F-4D97-AF65-F5344CB8AC3E}">
        <p14:creationId xmlns:p14="http://schemas.microsoft.com/office/powerpoint/2010/main" val="3001801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A1A6-8178-B559-B434-7E591A19A95E}"/>
              </a:ext>
            </a:extLst>
          </p:cNvPr>
          <p:cNvSpPr>
            <a:spLocks noGrp="1"/>
          </p:cNvSpPr>
          <p:nvPr>
            <p:ph type="title"/>
          </p:nvPr>
        </p:nvSpPr>
        <p:spPr/>
        <p:txBody>
          <a:bodyPr/>
          <a:lstStyle/>
          <a:p>
            <a:r>
              <a:rPr lang="en-US" dirty="0"/>
              <a:t>Problems section</a:t>
            </a:r>
          </a:p>
        </p:txBody>
      </p:sp>
      <p:sp>
        <p:nvSpPr>
          <p:cNvPr id="3" name="Content Placeholder 2">
            <a:extLst>
              <a:ext uri="{FF2B5EF4-FFF2-40B4-BE49-F238E27FC236}">
                <a16:creationId xmlns:a16="http://schemas.microsoft.com/office/drawing/2014/main" id="{0EF959F9-5CE9-67EB-1D38-45CA69A7F062}"/>
              </a:ext>
            </a:extLst>
          </p:cNvPr>
          <p:cNvSpPr>
            <a:spLocks noGrp="1"/>
          </p:cNvSpPr>
          <p:nvPr>
            <p:ph idx="1"/>
          </p:nvPr>
        </p:nvSpPr>
        <p:spPr/>
        <p:txBody>
          <a:bodyPr/>
          <a:lstStyle/>
          <a:p>
            <a:r>
              <a:rPr lang="en-US" dirty="0"/>
              <a:t>1. noise frequencies not calculated.</a:t>
            </a:r>
          </a:p>
          <a:p>
            <a:r>
              <a:rPr lang="en-US" dirty="0"/>
              <a:t>2. sound card would make noise when applying PCB.</a:t>
            </a:r>
          </a:p>
          <a:p>
            <a:r>
              <a:rPr lang="en-US" dirty="0"/>
              <a:t>3. ADCs are only 16-bit and not guaranteed to work well or deliver the desired quality.</a:t>
            </a:r>
          </a:p>
          <a:p>
            <a:r>
              <a:rPr lang="en-US" dirty="0"/>
              <a:t>4.transmiting data by Bluetooth or Wi-Fi without using the module ADC.</a:t>
            </a:r>
          </a:p>
          <a:p>
            <a:pPr marL="0" indent="0">
              <a:buNone/>
            </a:pPr>
            <a:r>
              <a:rPr lang="en-US" dirty="0"/>
              <a:t> 5.we need software to significantly analyze the output at each stage.</a:t>
            </a:r>
          </a:p>
          <a:p>
            <a:pPr marL="0" indent="0">
              <a:buNone/>
            </a:pPr>
            <a:r>
              <a:rPr lang="en-US" dirty="0"/>
              <a:t> 6. Record the data.</a:t>
            </a:r>
          </a:p>
          <a:p>
            <a:pPr marL="0" indent="0">
              <a:buNone/>
            </a:pPr>
            <a:r>
              <a:rPr lang="en-US" dirty="0"/>
              <a:t> 7. protection is </a:t>
            </a:r>
            <a:r>
              <a:rPr lang="en-US"/>
              <a:t>not applied</a:t>
            </a:r>
            <a:r>
              <a:rPr lang="en-US" dirty="0"/>
              <a:t>.</a:t>
            </a:r>
            <a:endParaRPr lang="en-US"/>
          </a:p>
        </p:txBody>
      </p:sp>
    </p:spTree>
    <p:extLst>
      <p:ext uri="{BB962C8B-B14F-4D97-AF65-F5344CB8AC3E}">
        <p14:creationId xmlns:p14="http://schemas.microsoft.com/office/powerpoint/2010/main" val="421655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3EF-77D4-51A5-1CCA-451ED3B72F11}"/>
              </a:ext>
            </a:extLst>
          </p:cNvPr>
          <p:cNvSpPr>
            <a:spLocks noGrp="1"/>
          </p:cNvSpPr>
          <p:nvPr>
            <p:ph type="title"/>
          </p:nvPr>
        </p:nvSpPr>
        <p:spPr/>
        <p:txBody>
          <a:bodyPr>
            <a:normAutofit/>
          </a:bodyPr>
          <a:lstStyle/>
          <a:p>
            <a:r>
              <a:rPr lang="en-US" sz="3600" b="1" dirty="0">
                <a:latin typeface="futura-pt"/>
              </a:rPr>
              <a:t>EEG Signal Characteristics</a:t>
            </a:r>
          </a:p>
        </p:txBody>
      </p:sp>
      <p:sp>
        <p:nvSpPr>
          <p:cNvPr id="3" name="Content Placeholder 2">
            <a:extLst>
              <a:ext uri="{FF2B5EF4-FFF2-40B4-BE49-F238E27FC236}">
                <a16:creationId xmlns:a16="http://schemas.microsoft.com/office/drawing/2014/main" id="{5F222BAF-525C-A976-FAD8-A3F7E8CF7184}"/>
              </a:ext>
            </a:extLst>
          </p:cNvPr>
          <p:cNvSpPr>
            <a:spLocks noGrp="1"/>
          </p:cNvSpPr>
          <p:nvPr>
            <p:ph idx="1"/>
          </p:nvPr>
        </p:nvSpPr>
        <p:spPr>
          <a:xfrm>
            <a:off x="986682" y="2171573"/>
            <a:ext cx="10353762" cy="973044"/>
          </a:xfrm>
        </p:spPr>
        <p:txBody>
          <a:bodyPr>
            <a:normAutofit/>
          </a:bodyPr>
          <a:lstStyle/>
          <a:p>
            <a:pPr marL="36900" indent="0">
              <a:buNone/>
            </a:pPr>
            <a:r>
              <a:rPr lang="en-US" dirty="0">
                <a:latin typeface="futura-pt"/>
              </a:rPr>
              <a:t>in order to describe any wave, we need to know two features of it: the strength and the frequency (cycles per second).</a:t>
            </a:r>
          </a:p>
          <a:p>
            <a:pPr marL="36900" indent="0">
              <a:buNone/>
            </a:pPr>
            <a:endParaRPr lang="en-US" b="1" i="1" dirty="0">
              <a:effectLst/>
              <a:latin typeface="futura-pt"/>
            </a:endParaRPr>
          </a:p>
          <a:p>
            <a:pPr marL="36900" indent="0">
              <a:buNone/>
            </a:pPr>
            <a:endParaRPr lang="en-US" dirty="0">
              <a:latin typeface="futura-pt"/>
            </a:endParaRPr>
          </a:p>
        </p:txBody>
      </p:sp>
      <p:sp>
        <p:nvSpPr>
          <p:cNvPr id="5" name="TextBox 4">
            <a:extLst>
              <a:ext uri="{FF2B5EF4-FFF2-40B4-BE49-F238E27FC236}">
                <a16:creationId xmlns:a16="http://schemas.microsoft.com/office/drawing/2014/main" id="{D7DA5FBB-B72A-171E-E7A7-9FB6AC931646}"/>
              </a:ext>
            </a:extLst>
          </p:cNvPr>
          <p:cNvSpPr txBox="1"/>
          <p:nvPr/>
        </p:nvSpPr>
        <p:spPr>
          <a:xfrm>
            <a:off x="913794" y="2940393"/>
            <a:ext cx="10238114" cy="430887"/>
          </a:xfrm>
          <a:prstGeom prst="rect">
            <a:avLst/>
          </a:prstGeom>
          <a:noFill/>
        </p:spPr>
        <p:txBody>
          <a:bodyPr wrap="square" rtlCol="0">
            <a:spAutoFit/>
          </a:bodyPr>
          <a:lstStyle/>
          <a:p>
            <a:pPr marL="36900" indent="0">
              <a:buNone/>
            </a:pPr>
            <a:r>
              <a:rPr lang="en-US" sz="2200" dirty="0">
                <a:latin typeface="futura-pt"/>
              </a:rPr>
              <a:t>The frequency ranges from 1 to 50 times per second</a:t>
            </a:r>
          </a:p>
        </p:txBody>
      </p:sp>
      <p:sp>
        <p:nvSpPr>
          <p:cNvPr id="6" name="TextBox 5">
            <a:extLst>
              <a:ext uri="{FF2B5EF4-FFF2-40B4-BE49-F238E27FC236}">
                <a16:creationId xmlns:a16="http://schemas.microsoft.com/office/drawing/2014/main" id="{F3DC4AE8-4E4C-1831-3A2A-4342EDE72BB7}"/>
              </a:ext>
            </a:extLst>
          </p:cNvPr>
          <p:cNvSpPr txBox="1"/>
          <p:nvPr/>
        </p:nvSpPr>
        <p:spPr>
          <a:xfrm>
            <a:off x="913794" y="3486721"/>
            <a:ext cx="10353761" cy="769441"/>
          </a:xfrm>
          <a:prstGeom prst="rect">
            <a:avLst/>
          </a:prstGeom>
          <a:noFill/>
        </p:spPr>
        <p:txBody>
          <a:bodyPr wrap="square" rtlCol="0">
            <a:spAutoFit/>
          </a:bodyPr>
          <a:lstStyle/>
          <a:p>
            <a:pPr marL="36900" indent="0">
              <a:buNone/>
            </a:pPr>
            <a:r>
              <a:rPr lang="en-US" sz="2200" dirty="0">
                <a:latin typeface="futura-pt"/>
              </a:rPr>
              <a:t>The strength of current, or the voltage range of the neurons is from 0 to 200 microvolts</a:t>
            </a:r>
          </a:p>
        </p:txBody>
      </p:sp>
      <p:sp>
        <p:nvSpPr>
          <p:cNvPr id="7" name="TextBox 6">
            <a:extLst>
              <a:ext uri="{FF2B5EF4-FFF2-40B4-BE49-F238E27FC236}">
                <a16:creationId xmlns:a16="http://schemas.microsoft.com/office/drawing/2014/main" id="{D464F9BB-F213-CB00-BF9C-9CA5FB9DE8FF}"/>
              </a:ext>
            </a:extLst>
          </p:cNvPr>
          <p:cNvSpPr txBox="1"/>
          <p:nvPr/>
        </p:nvSpPr>
        <p:spPr>
          <a:xfrm>
            <a:off x="913794" y="4371603"/>
            <a:ext cx="10238114" cy="769441"/>
          </a:xfrm>
          <a:prstGeom prst="rect">
            <a:avLst/>
          </a:prstGeom>
          <a:noFill/>
        </p:spPr>
        <p:txBody>
          <a:bodyPr wrap="square" rtlCol="0">
            <a:spAutoFit/>
          </a:bodyPr>
          <a:lstStyle/>
          <a:p>
            <a:pPr marL="36900" indent="0">
              <a:buNone/>
            </a:pPr>
            <a:r>
              <a:rPr lang="en-US" sz="2200" dirty="0">
                <a:latin typeface="futura-pt"/>
              </a:rPr>
              <a:t>Based on these two characteristics the commonly seen brain waves are divided into: </a:t>
            </a:r>
            <a:r>
              <a:rPr lang="en-US" sz="2200" b="1" i="1" dirty="0">
                <a:latin typeface="futura-pt"/>
              </a:rPr>
              <a:t>Alpha, beta, theta, delta</a:t>
            </a:r>
            <a:r>
              <a:rPr lang="en-US" sz="2200" dirty="0">
                <a:latin typeface="futura-pt"/>
              </a:rPr>
              <a:t>.</a:t>
            </a:r>
          </a:p>
        </p:txBody>
      </p:sp>
    </p:spTree>
    <p:extLst>
      <p:ext uri="{BB962C8B-B14F-4D97-AF65-F5344CB8AC3E}">
        <p14:creationId xmlns:p14="http://schemas.microsoft.com/office/powerpoint/2010/main" val="4264685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E9158-8008-2B2D-0011-099E0BE0669D}"/>
              </a:ext>
            </a:extLst>
          </p:cNvPr>
          <p:cNvSpPr>
            <a:spLocks noGrp="1"/>
          </p:cNvSpPr>
          <p:nvPr>
            <p:ph type="title"/>
          </p:nvPr>
        </p:nvSpPr>
        <p:spPr>
          <a:xfrm>
            <a:off x="1024127" y="585216"/>
            <a:ext cx="9863831" cy="1499616"/>
          </a:xfrm>
        </p:spPr>
        <p:txBody>
          <a:bodyPr>
            <a:normAutofit/>
          </a:bodyPr>
          <a:lstStyle/>
          <a:p>
            <a:r>
              <a:rPr lang="en-US" sz="3600" b="1" dirty="0">
                <a:latin typeface="futura-pt"/>
              </a:rPr>
              <a:t>EEG Signal Characteristics</a:t>
            </a:r>
            <a:endParaRPr lang="en-US" sz="3600" dirty="0"/>
          </a:p>
        </p:txBody>
      </p:sp>
      <p:pic>
        <p:nvPicPr>
          <p:cNvPr id="5" name="Content Placeholder 4">
            <a:extLst>
              <a:ext uri="{FF2B5EF4-FFF2-40B4-BE49-F238E27FC236}">
                <a16:creationId xmlns:a16="http://schemas.microsoft.com/office/drawing/2014/main" id="{90899DD5-6D1A-3D84-3E6F-DDF893B53F27}"/>
              </a:ext>
            </a:extLst>
          </p:cNvPr>
          <p:cNvPicPr>
            <a:picLocks noGrp="1" noChangeAspect="1"/>
          </p:cNvPicPr>
          <p:nvPr>
            <p:ph idx="1"/>
          </p:nvPr>
        </p:nvPicPr>
        <p:blipFill>
          <a:blip r:embed="rId2"/>
          <a:stretch>
            <a:fillRect/>
          </a:stretch>
        </p:blipFill>
        <p:spPr>
          <a:xfrm>
            <a:off x="6796725" y="2679566"/>
            <a:ext cx="4874017" cy="3213401"/>
          </a:xfrm>
        </p:spPr>
      </p:pic>
      <p:pic>
        <p:nvPicPr>
          <p:cNvPr id="7" name="Picture 6">
            <a:extLst>
              <a:ext uri="{FF2B5EF4-FFF2-40B4-BE49-F238E27FC236}">
                <a16:creationId xmlns:a16="http://schemas.microsoft.com/office/drawing/2014/main" id="{6F6CDD20-078B-D562-C32E-337078E56D0C}"/>
              </a:ext>
            </a:extLst>
          </p:cNvPr>
          <p:cNvPicPr>
            <a:picLocks noChangeAspect="1"/>
          </p:cNvPicPr>
          <p:nvPr/>
        </p:nvPicPr>
        <p:blipFill>
          <a:blip r:embed="rId3"/>
          <a:stretch>
            <a:fillRect/>
          </a:stretch>
        </p:blipFill>
        <p:spPr>
          <a:xfrm>
            <a:off x="610963" y="2679566"/>
            <a:ext cx="5893533" cy="3574417"/>
          </a:xfrm>
          <a:prstGeom prst="rect">
            <a:avLst/>
          </a:prstGeom>
        </p:spPr>
      </p:pic>
    </p:spTree>
    <p:extLst>
      <p:ext uri="{BB962C8B-B14F-4D97-AF65-F5344CB8AC3E}">
        <p14:creationId xmlns:p14="http://schemas.microsoft.com/office/powerpoint/2010/main" val="4097494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CA0E-6AA2-09AF-C587-E14B8967774E}"/>
              </a:ext>
            </a:extLst>
          </p:cNvPr>
          <p:cNvSpPr>
            <a:spLocks noGrp="1"/>
          </p:cNvSpPr>
          <p:nvPr>
            <p:ph type="title"/>
          </p:nvPr>
        </p:nvSpPr>
        <p:spPr>
          <a:xfrm>
            <a:off x="890778" y="1556766"/>
            <a:ext cx="9720072" cy="2605659"/>
          </a:xfrm>
        </p:spPr>
        <p:txBody>
          <a:bodyPr/>
          <a:lstStyle/>
          <a:p>
            <a:pPr algn="ctr"/>
            <a:r>
              <a:rPr lang="en-US" dirty="0"/>
              <a:t>WHICH WAVE SHOULD WE CONSIDER WHEN DESIGNING THE CIRCUIT?</a:t>
            </a:r>
          </a:p>
        </p:txBody>
      </p:sp>
      <p:pic>
        <p:nvPicPr>
          <p:cNvPr id="5" name="Picture 4" descr="Dog posing for a photograph">
            <a:extLst>
              <a:ext uri="{FF2B5EF4-FFF2-40B4-BE49-F238E27FC236}">
                <a16:creationId xmlns:a16="http://schemas.microsoft.com/office/drawing/2014/main" id="{CD9BC894-801B-CF45-AFE0-35FB73771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994" y="3429000"/>
            <a:ext cx="5143006" cy="3429000"/>
          </a:xfrm>
          <a:prstGeom prst="rect">
            <a:avLst/>
          </a:prstGeom>
        </p:spPr>
      </p:pic>
    </p:spTree>
    <p:extLst>
      <p:ext uri="{BB962C8B-B14F-4D97-AF65-F5344CB8AC3E}">
        <p14:creationId xmlns:p14="http://schemas.microsoft.com/office/powerpoint/2010/main" val="3808247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CE89-232B-9CD4-E3A5-EA3B5EC1BA94}"/>
              </a:ext>
            </a:extLst>
          </p:cNvPr>
          <p:cNvSpPr>
            <a:spLocks noGrp="1"/>
          </p:cNvSpPr>
          <p:nvPr>
            <p:ph type="title"/>
          </p:nvPr>
        </p:nvSpPr>
        <p:spPr/>
        <p:txBody>
          <a:bodyPr>
            <a:normAutofit/>
          </a:bodyPr>
          <a:lstStyle/>
          <a:p>
            <a:r>
              <a:rPr lang="en-US" sz="3600" dirty="0"/>
              <a:t>What is P300</a:t>
            </a:r>
          </a:p>
        </p:txBody>
      </p:sp>
      <p:sp>
        <p:nvSpPr>
          <p:cNvPr id="3" name="Content Placeholder 2">
            <a:extLst>
              <a:ext uri="{FF2B5EF4-FFF2-40B4-BE49-F238E27FC236}">
                <a16:creationId xmlns:a16="http://schemas.microsoft.com/office/drawing/2014/main" id="{73A287B5-FCB4-DB14-A8BD-8B3D4CB93A9C}"/>
              </a:ext>
            </a:extLst>
          </p:cNvPr>
          <p:cNvSpPr>
            <a:spLocks noGrp="1"/>
          </p:cNvSpPr>
          <p:nvPr>
            <p:ph idx="1"/>
          </p:nvPr>
        </p:nvSpPr>
        <p:spPr>
          <a:xfrm>
            <a:off x="1024128" y="1828800"/>
            <a:ext cx="10524745" cy="4443984"/>
          </a:xfrm>
        </p:spPr>
        <p:txBody>
          <a:bodyPr>
            <a:normAutofit/>
          </a:bodyPr>
          <a:lstStyle/>
          <a:p>
            <a:r>
              <a:rPr lang="en-US" dirty="0">
                <a:latin typeface="futura-pt"/>
              </a:rPr>
              <a:t>-The P300 is an event-related potential (ERP) endogenous component that has a positive deflection that occurs in the scalp-recorded electroencephalogram (EEG) and typically elicited approximately 300ms after the presentation of an infrequent stimulus (such as visual, auditory, or somatosensory). </a:t>
            </a:r>
            <a:r>
              <a:rPr lang="en-US" b="1" dirty="0">
                <a:solidFill>
                  <a:schemeClr val="accent2">
                    <a:lumMod val="75000"/>
                  </a:schemeClr>
                </a:solidFill>
                <a:latin typeface="Freestyle Script" panose="030804020302050B0404" pitchFamily="66" charset="0"/>
                <a:hlinkClick r:id="rId2">
                  <a:extLst>
                    <a:ext uri="{A12FA001-AC4F-418D-AE19-62706E023703}">
                      <ahyp:hlinkClr xmlns:ahyp="http://schemas.microsoft.com/office/drawing/2018/hyperlinkcolor" val="tx"/>
                    </a:ext>
                  </a:extLst>
                </a:hlinkClick>
              </a:rPr>
              <a:t>[1]</a:t>
            </a:r>
            <a:endParaRPr lang="en-US" b="1" dirty="0">
              <a:solidFill>
                <a:schemeClr val="accent2">
                  <a:lumMod val="75000"/>
                </a:schemeClr>
              </a:solidFill>
              <a:latin typeface="Freestyle Script" panose="030804020302050B0404" pitchFamily="66" charset="0"/>
            </a:endParaRPr>
          </a:p>
        </p:txBody>
      </p:sp>
    </p:spTree>
    <p:extLst>
      <p:ext uri="{BB962C8B-B14F-4D97-AF65-F5344CB8AC3E}">
        <p14:creationId xmlns:p14="http://schemas.microsoft.com/office/powerpoint/2010/main" val="2655482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53B67C-A613-343E-750E-FCDCB884C88E}"/>
              </a:ext>
            </a:extLst>
          </p:cNvPr>
          <p:cNvPicPr>
            <a:picLocks noGrp="1" noChangeAspect="1"/>
          </p:cNvPicPr>
          <p:nvPr>
            <p:ph idx="1"/>
          </p:nvPr>
        </p:nvPicPr>
        <p:blipFill>
          <a:blip r:embed="rId2"/>
          <a:stretch>
            <a:fillRect/>
          </a:stretch>
        </p:blipFill>
        <p:spPr>
          <a:xfrm>
            <a:off x="7810506" y="247650"/>
            <a:ext cx="3953428" cy="6124575"/>
          </a:xfrm>
        </p:spPr>
      </p:pic>
      <p:sp>
        <p:nvSpPr>
          <p:cNvPr id="6" name="Content Placeholder 2">
            <a:extLst>
              <a:ext uri="{FF2B5EF4-FFF2-40B4-BE49-F238E27FC236}">
                <a16:creationId xmlns:a16="http://schemas.microsoft.com/office/drawing/2014/main" id="{335ECDD8-C6C7-A157-6477-3AFA76BEA432}"/>
              </a:ext>
            </a:extLst>
          </p:cNvPr>
          <p:cNvSpPr txBox="1">
            <a:spLocks/>
          </p:cNvSpPr>
          <p:nvPr/>
        </p:nvSpPr>
        <p:spPr>
          <a:xfrm>
            <a:off x="776479" y="781050"/>
            <a:ext cx="6519671" cy="5591176"/>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solidFill>
                  <a:srgbClr val="212121"/>
                </a:solidFill>
                <a:latin typeface="Cambria" panose="02040503050406030204" pitchFamily="18" charset="0"/>
              </a:rPr>
              <a:t>- </a:t>
            </a:r>
            <a:r>
              <a:rPr lang="en-US" dirty="0">
                <a:latin typeface="futura-pt"/>
              </a:rPr>
              <a:t>data collected 129 electrodes from 15 healthy subjects.</a:t>
            </a:r>
          </a:p>
          <a:p>
            <a:r>
              <a:rPr lang="en-US" dirty="0">
                <a:latin typeface="futura-pt"/>
              </a:rPr>
              <a:t>- The peak of the P300 recorded at the vertex is 11.10 ± 7.19 </a:t>
            </a:r>
            <a:r>
              <a:rPr lang="en-US" dirty="0" err="1">
                <a:latin typeface="futura-pt"/>
              </a:rPr>
              <a:t>μV</a:t>
            </a:r>
            <a:r>
              <a:rPr lang="en-US" dirty="0">
                <a:latin typeface="futura-pt"/>
              </a:rPr>
              <a:t> in amplitude with latency of 328 ± 17 </a:t>
            </a:r>
            <a:r>
              <a:rPr lang="en-US" dirty="0" err="1">
                <a:latin typeface="futura-pt"/>
              </a:rPr>
              <a:t>ms</a:t>
            </a:r>
            <a:r>
              <a:rPr lang="en-US" dirty="0">
                <a:latin typeface="futura-pt"/>
              </a:rPr>
              <a:t> for the rare events, and 13.22 ± 6.34 </a:t>
            </a:r>
            <a:r>
              <a:rPr lang="en-US" dirty="0" err="1">
                <a:latin typeface="futura-pt"/>
              </a:rPr>
              <a:t>μV</a:t>
            </a:r>
            <a:r>
              <a:rPr lang="en-US" dirty="0">
                <a:latin typeface="futura-pt"/>
              </a:rPr>
              <a:t> in amplitude with latency of 337 ± 33 </a:t>
            </a:r>
            <a:r>
              <a:rPr lang="en-US" dirty="0" err="1">
                <a:latin typeface="futura-pt"/>
              </a:rPr>
              <a:t>ms</a:t>
            </a:r>
            <a:r>
              <a:rPr lang="en-US" dirty="0">
                <a:latin typeface="futura-pt"/>
              </a:rPr>
              <a:t> for the novel events. Notably, in response to the rare events, the peak of P300 recorded at the Fz electrode is smaller in amplitude although occurring about the same time as that recorded at the Cz electrode. On the other hand, in response to the novel events, the peak of P300 recorded at the Fz electrode has similar amplitude with and occurs earlier than that recorded at the vertex.</a:t>
            </a:r>
          </a:p>
        </p:txBody>
      </p:sp>
    </p:spTree>
    <p:extLst>
      <p:ext uri="{BB962C8B-B14F-4D97-AF65-F5344CB8AC3E}">
        <p14:creationId xmlns:p14="http://schemas.microsoft.com/office/powerpoint/2010/main" val="245694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7DE365-93E2-E376-2217-A2F4A8AB7625}"/>
              </a:ext>
            </a:extLst>
          </p:cNvPr>
          <p:cNvPicPr>
            <a:picLocks noChangeAspect="1"/>
          </p:cNvPicPr>
          <p:nvPr/>
        </p:nvPicPr>
        <p:blipFill>
          <a:blip r:embed="rId2"/>
          <a:stretch>
            <a:fillRect/>
          </a:stretch>
        </p:blipFill>
        <p:spPr>
          <a:xfrm>
            <a:off x="1559435" y="390136"/>
            <a:ext cx="9073130" cy="6211849"/>
          </a:xfrm>
          <a:prstGeom prst="rect">
            <a:avLst/>
          </a:prstGeom>
        </p:spPr>
      </p:pic>
    </p:spTree>
    <p:extLst>
      <p:ext uri="{BB962C8B-B14F-4D97-AF65-F5344CB8AC3E}">
        <p14:creationId xmlns:p14="http://schemas.microsoft.com/office/powerpoint/2010/main" val="349705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DEC578-7F3E-9B44-E439-87A70C69BD50}"/>
              </a:ext>
            </a:extLst>
          </p:cNvPr>
          <p:cNvPicPr>
            <a:picLocks noChangeAspect="1"/>
          </p:cNvPicPr>
          <p:nvPr/>
        </p:nvPicPr>
        <p:blipFill>
          <a:blip r:embed="rId2"/>
          <a:stretch>
            <a:fillRect/>
          </a:stretch>
        </p:blipFill>
        <p:spPr>
          <a:xfrm>
            <a:off x="1675817" y="137052"/>
            <a:ext cx="9068383" cy="6583895"/>
          </a:xfrm>
          <a:prstGeom prst="rect">
            <a:avLst/>
          </a:prstGeom>
        </p:spPr>
      </p:pic>
    </p:spTree>
    <p:extLst>
      <p:ext uri="{BB962C8B-B14F-4D97-AF65-F5344CB8AC3E}">
        <p14:creationId xmlns:p14="http://schemas.microsoft.com/office/powerpoint/2010/main" val="20960326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1033</TotalTime>
  <Words>868</Words>
  <Application>Microsoft Office PowerPoint</Application>
  <PresentationFormat>Widescreen</PresentationFormat>
  <Paragraphs>80</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Cambria</vt:lpstr>
      <vt:lpstr>Freestyle Script</vt:lpstr>
      <vt:lpstr>futura-pt</vt:lpstr>
      <vt:lpstr>myriad-pro</vt:lpstr>
      <vt:lpstr>Tw Cen MT</vt:lpstr>
      <vt:lpstr>Tw Cen MT Condensed</vt:lpstr>
      <vt:lpstr>Wingdings 3</vt:lpstr>
      <vt:lpstr>Integral</vt:lpstr>
      <vt:lpstr>Graduation Project Hardware  Summery</vt:lpstr>
      <vt:lpstr>Agenda</vt:lpstr>
      <vt:lpstr>EEG Signal Characteristics</vt:lpstr>
      <vt:lpstr>EEG Signal Characteristics</vt:lpstr>
      <vt:lpstr>WHICH WAVE SHOULD WE CONSIDER WHEN DESIGNING THE CIRCUIT?</vt:lpstr>
      <vt:lpstr>What is P300</vt:lpstr>
      <vt:lpstr>PowerPoint Presentation</vt:lpstr>
      <vt:lpstr>PowerPoint Presentation</vt:lpstr>
      <vt:lpstr>PowerPoint Presentation</vt:lpstr>
      <vt:lpstr>1020 System</vt:lpstr>
      <vt:lpstr>1020 System</vt:lpstr>
      <vt:lpstr>1020 System</vt:lpstr>
      <vt:lpstr>1020 System</vt:lpstr>
      <vt:lpstr>1020 System</vt:lpstr>
      <vt:lpstr>1020 System</vt:lpstr>
      <vt:lpstr>1020 System</vt:lpstr>
      <vt:lpstr>electrodes </vt:lpstr>
      <vt:lpstr>ADC (analog Digital convertor)</vt:lpstr>
      <vt:lpstr>ADC (analog Digital convertor)</vt:lpstr>
      <vt:lpstr>Protection</vt:lpstr>
      <vt:lpstr>Amplifier</vt:lpstr>
      <vt:lpstr>Notch Filter</vt:lpstr>
      <vt:lpstr> 2-pole HPF</vt:lpstr>
      <vt:lpstr>LOE pass filter (30)</vt:lpstr>
      <vt:lpstr>Another amplifier </vt:lpstr>
      <vt:lpstr>Data transmission</vt:lpstr>
      <vt:lpstr>Sampling frequencies </vt:lpstr>
      <vt:lpstr>Problems section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 Hardware  Summery</dc:title>
  <dc:creator>Nora</dc:creator>
  <cp:lastModifiedBy>نورا اكرامى على يوسف</cp:lastModifiedBy>
  <cp:revision>4</cp:revision>
  <dcterms:created xsi:type="dcterms:W3CDTF">2023-02-08T09:09:21Z</dcterms:created>
  <dcterms:modified xsi:type="dcterms:W3CDTF">2023-02-10T09:10:50Z</dcterms:modified>
</cp:coreProperties>
</file>